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aleway"/>
      <p:regular r:id="rId41"/>
      <p:bold r:id="rId42"/>
      <p:italic r:id="rId43"/>
      <p:boldItalic r:id="rId44"/>
    </p:embeddedFont>
    <p:embeddedFont>
      <p:font typeface="Roboto"/>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wlh/data-driven-tips-to-make-avideo-go-viral-on-youtube-e7117f51fc2f" TargetMode="External"/><Relationship Id="rId3" Type="http://schemas.openxmlformats.org/officeDocument/2006/relationships/hyperlink" Target="https://www.connectionsacademy.com/support/resources/article/career-goals-among-childr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Hello we are Team 2A. Today we’re here to talk about our project Decoding Youtube Popularity.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we wanted to look at how different categories vary in views, likes, dislikes, comment counts. Since the number of videos in each category will vary we used the views per video ratio instead to perform this comparison. As we can see highest views are </a:t>
            </a:r>
            <a:r>
              <a:rPr lang="en-GB"/>
              <a:t>in</a:t>
            </a:r>
            <a:r>
              <a:rPr lang="en-GB"/>
              <a:t> ….. Highest likes in ….. Highest dislikes in …. Highest comments in ……….. Category.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33d5a4866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33d5a4866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we wanted to look at how different categories vary in views, likes, dislikes, comment counts. Since the number of videos in each category will vary we used the views per video ratio instead to perform this comparison. As we can see highest views are in ….. Highest likes in ….. Highest dislikes in …. Highest comments in ……….. Category.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33d5a4866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a33d5a4866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we wanted to look at how different categories vary in views, likes, dislikes, comment counts. Since the number of videos in each category will vary we used the views per video ratio instead to perform this comparison. As we can see highest views are in ….. Highest likes in ….. Highest dislikes in …. Highest comments in ……….. Category.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33d5a4866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33d5a4866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we wanted to look at how different categories vary in views, likes, dislikes, comment counts. Since the number of videos in each category will vary we used the views per video ratio instead to perform this comparison. As we can see highest views are in ….. Highest likes in ….. Highest dislikes in …. Highest comments in ……….. Category.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33d5a4866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a33d5a4866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we wanted to look at the gap between published date and trending date. We looked at only trending data for this analysis. We found that almost all trending videos were trending within 2 days of being published. And all of them within a month. So we observed that older videos have no chance of going trending after a month.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33d5a4866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a33d5a4866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we looked at the differences in hours of publishing the video and days of the week that a video was published. Trending videos seem to be published at 2pm or early in the morning t on Thursday, friday, sunday or monday. </a:t>
            </a:r>
            <a:endParaRPr/>
          </a:p>
          <a:p>
            <a:pPr indent="0" lvl="0" marL="0" rtl="0" algn="l">
              <a:spcBef>
                <a:spcPts val="0"/>
              </a:spcBef>
              <a:spcAft>
                <a:spcPts val="0"/>
              </a:spcAft>
              <a:buNone/>
            </a:pPr>
            <a:r>
              <a:rPr lang="en-GB"/>
              <a:t>Non trending videos are published midday or early in the night on wednesdays or fridays.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33d5a4866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a33d5a4866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we looked at the differences in hours of publishing the video and days of the week that a video was published. Trending videos seem to be published at 4pm or late in the night on Thursday, friday, sun or monday. </a:t>
            </a:r>
            <a:endParaRPr/>
          </a:p>
          <a:p>
            <a:pPr indent="0" lvl="0" marL="0" rtl="0" algn="l">
              <a:spcBef>
                <a:spcPts val="0"/>
              </a:spcBef>
              <a:spcAft>
                <a:spcPts val="0"/>
              </a:spcAft>
              <a:buNone/>
            </a:pPr>
            <a:r>
              <a:rPr lang="en-GB"/>
              <a:t>Non trending videos are published midday or early in the night on wednesdays or fridays.</a:t>
            </a:r>
            <a:endParaRPr/>
          </a:p>
          <a:p>
            <a:pPr indent="0" lvl="0" marL="0" rtl="0" algn="l">
              <a:spcBef>
                <a:spcPts val="0"/>
              </a:spcBef>
              <a:spcAft>
                <a:spcPts val="0"/>
              </a:spcAft>
              <a:buNone/>
            </a:pPr>
            <a:r>
              <a:rPr lang="en-GB"/>
              <a:t>Post videos during thursday-sat or monday at 4pm or late night for max trending possibility.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a33d5a4866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a33d5a4866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we looked at the correlation between different columns . We created regression plots to see the correlations and there seems to be correlation between views likes dislikes and comment counts.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a33d5a4866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a33d5a4866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we looked at the correlation between different columns . We created regression plots to see the correlations and there seems to be correlation between views likes dislikes and comment counts.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33d5a4866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33d5a4866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we looked at the correlation between different columns . We created regression plots to see the correlations and there seems to be correlation between views likes dislikes and comment counts.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33d5a486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33d5a486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Inspiration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Questions for exploration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Data source </a:t>
            </a:r>
            <a:endParaRPr/>
          </a:p>
          <a:p>
            <a:pPr indent="0" lvl="0" marL="0" rtl="0" algn="l">
              <a:spcBef>
                <a:spcPts val="0"/>
              </a:spcBef>
              <a:spcAft>
                <a:spcPts val="0"/>
              </a:spcAft>
              <a:buNone/>
            </a:pPr>
            <a:r>
              <a:rPr lang="en-GB"/>
              <a:t>Data description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Data cleaning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Data visualization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NLP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Classification of trending and non trending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Findings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Conclusion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a33d5a4866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a33d5a4866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here’s a heatmap that shows what we found. There is a high correlation between likes and trending label as expected. The least correlation is with the view counts surprisingly.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33d5a4866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33d5a4866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we look at how to classify trending videos and non trending videos from the data. We picked two models to test. Logistic regression because it works well with small </a:t>
            </a:r>
            <a:r>
              <a:rPr lang="en-GB"/>
              <a:t>dataset. And also random forest as we wanted to avoid overfitting the data.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a33d5a4866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a33d5a4866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33d5a4866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a33d5a4866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Discretising published date variable into a bin for the year it was published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Reconverting category id into a number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Creating dummy variables for published date bins, hour of the day, day of the week and category id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Then we did logistic regression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a33d5a4866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a33d5a4866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found logistic regression giving us an accuracy of 87 percent. So this was good but we also wanted to test random forest.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a33d5a4866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a33d5a4866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Random forest gave us It gave us accuracy of 99 percent with likes. But we felt that is a highly </a:t>
            </a:r>
            <a:r>
              <a:rPr lang="en-GB"/>
              <a:t>correlated</a:t>
            </a:r>
            <a:r>
              <a:rPr lang="en-GB"/>
              <a:t> variable and we </a:t>
            </a:r>
            <a:r>
              <a:rPr lang="en-GB"/>
              <a:t>should</a:t>
            </a:r>
            <a:r>
              <a:rPr lang="en-GB"/>
              <a:t> remove it from the mix. So finally since the random forest gives us more accuracy we decided that would be the best </a:t>
            </a:r>
            <a:r>
              <a:rPr lang="en-GB"/>
              <a:t>method</a:t>
            </a:r>
            <a:r>
              <a:rPr lang="en-GB"/>
              <a:t> for this classification.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after eliminating the likes we see that viewcount and comment count are the next </a:t>
            </a:r>
            <a:r>
              <a:rPr lang="en-GB"/>
              <a:t>important</a:t>
            </a:r>
            <a:r>
              <a:rPr lang="en-GB"/>
              <a:t> features</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a33d5a4866_4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a33d5a4866_4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Finally, let’s look into what keywords trending videos compose by building word clouds.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f88252dc4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f88252dc4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in video titles, Le, de, v, have the highest frequency as they are common words used in many languages.</a:t>
            </a:r>
            <a:endParaRPr/>
          </a:p>
          <a:p>
            <a:pPr indent="0" lvl="0" marL="0" rtl="0" algn="l">
              <a:spcBef>
                <a:spcPts val="0"/>
              </a:spcBef>
              <a:spcAft>
                <a:spcPts val="0"/>
              </a:spcAft>
              <a:buNone/>
            </a:pPr>
            <a:r>
              <a:rPr lang="en-GB"/>
              <a:t>-</a:t>
            </a:r>
            <a:r>
              <a:rPr lang="en-GB"/>
              <a:t>Following these are "official video" and “Highlight” which is intuitive</a:t>
            </a:r>
            <a:endParaRPr/>
          </a:p>
          <a:p>
            <a:pPr indent="0" lvl="0" marL="0" rtl="0" algn="l">
              <a:spcBef>
                <a:spcPts val="0"/>
              </a:spcBef>
              <a:spcAft>
                <a:spcPts val="0"/>
              </a:spcAft>
              <a:buNone/>
            </a:pPr>
            <a:r>
              <a:rPr lang="en-GB"/>
              <a:t>-also "Minecraft," because of its broad appeal, creative potential for creators, and strong community engagement.</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a33d5a4866_4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a33d5a4866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74151"/>
                </a:solidFill>
                <a:latin typeface="Roboto"/>
                <a:ea typeface="Roboto"/>
                <a:cs typeface="Roboto"/>
                <a:sym typeface="Roboto"/>
              </a:rPr>
              <a:t>-In channel titles, apart from "official",  "Music" and "Vlog" are commonly featured. This observation aligns with the fact that videos in the music and travel/events categories tend to receive higher likes.</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-“News” and “Sport” related channels are also very popular.</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-Besides that, we can find MrBeast displayed at the right hand side, since he is the most-subscribed individual in the world.</a:t>
            </a:r>
            <a:endParaRPr sz="1200">
              <a:solidFill>
                <a:srgbClr val="374151"/>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I’m sure everyone knows, Youtube has become part of our daily life. From learning how to do organic chemistry, to travel vlogs to music videos, youtube has it all. It has become a platform that connects people. Therefore, it is no wonder that Youtube is the top video sharing and content creation platform with over 2.51 billion </a:t>
            </a:r>
            <a:r>
              <a:rPr lang="en-GB"/>
              <a:t>monthly</a:t>
            </a:r>
            <a:r>
              <a:rPr lang="en-GB"/>
              <a:t> users. Since it has so many users, it can be a little difficult to achieve popularity on youtube. Hence we decided to analyze trending and non trending videos from youtube.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a33d5a4866_4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a33d5a4866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-Similar to what has </a:t>
            </a:r>
            <a:r>
              <a:rPr lang="en-GB"/>
              <a:t>shown</a:t>
            </a:r>
            <a:r>
              <a:rPr lang="en-GB"/>
              <a:t> previously, in trending tags, the concept of “new” and “highlights” could grab viewers attention. </a:t>
            </a:r>
            <a:endParaRPr/>
          </a:p>
          <a:p>
            <a:pPr indent="0" lvl="0" marL="0" rtl="0" algn="l">
              <a:spcBef>
                <a:spcPts val="0"/>
              </a:spcBef>
              <a:spcAft>
                <a:spcPts val="0"/>
              </a:spcAft>
              <a:buNone/>
            </a:pPr>
            <a:r>
              <a:t/>
            </a:r>
            <a:endParaRPr/>
          </a:p>
          <a:p>
            <a:pPr indent="0" lvl="0" marL="0" rtl="0" algn="l">
              <a:lnSpc>
                <a:spcPct val="175000"/>
              </a:lnSpc>
              <a:spcBef>
                <a:spcPts val="0"/>
              </a:spcBef>
              <a:spcAft>
                <a:spcPts val="0"/>
              </a:spcAft>
              <a:buNone/>
            </a:pPr>
            <a:r>
              <a:rPr lang="en-GB">
                <a:solidFill>
                  <a:schemeClr val="dk1"/>
                </a:solidFill>
                <a:latin typeface="Roboto"/>
                <a:ea typeface="Roboto"/>
                <a:cs typeface="Roboto"/>
                <a:sym typeface="Roboto"/>
              </a:rPr>
              <a:t>-You might wonder why there’s a big "none" here. Actually, it doesn’t represent a single tag but rather signifies that many videos have no hashtags.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a33d5a4866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a33d5a4866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about video descriptions? They </a:t>
            </a:r>
            <a:r>
              <a:rPr lang="en-GB" sz="1200">
                <a:solidFill>
                  <a:srgbClr val="374151"/>
                </a:solidFill>
                <a:latin typeface="Roboto"/>
                <a:ea typeface="Roboto"/>
                <a:cs typeface="Roboto"/>
                <a:sym typeface="Roboto"/>
              </a:rPr>
              <a:t>commonly include relevant web links, and social media portals.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As this is often done to boost </a:t>
            </a:r>
            <a:r>
              <a:rPr lang="en-GB" sz="1200">
                <a:solidFill>
                  <a:srgbClr val="374151"/>
                </a:solidFill>
                <a:latin typeface="Roboto"/>
                <a:ea typeface="Roboto"/>
                <a:cs typeface="Roboto"/>
                <a:sym typeface="Roboto"/>
              </a:rPr>
              <a:t>audience </a:t>
            </a:r>
            <a:r>
              <a:rPr lang="en-GB" sz="1200">
                <a:solidFill>
                  <a:srgbClr val="374151"/>
                </a:solidFill>
                <a:latin typeface="Roboto"/>
                <a:ea typeface="Roboto"/>
                <a:cs typeface="Roboto"/>
                <a:sym typeface="Roboto"/>
              </a:rPr>
              <a:t>engagement</a:t>
            </a:r>
            <a:r>
              <a:rPr lang="en-GB"/>
              <a:t>, we can further infer that </a:t>
            </a:r>
            <a:r>
              <a:rPr lang="en-GB">
                <a:solidFill>
                  <a:schemeClr val="dk1"/>
                </a:solidFill>
                <a:latin typeface="Roboto"/>
                <a:ea typeface="Roboto"/>
                <a:cs typeface="Roboto"/>
                <a:sym typeface="Roboto"/>
              </a:rPr>
              <a:t>employing such methods could increase the likelihood of the video trending.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a35560b47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a35560b47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Going back to the questions we presented at the beginning…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a33d5a4866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a33d5a4866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Here’s a summary of our findings :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Most popular categories of videos are: How to and style, film and animation and music, entertainment, sports, comedy and travel and events.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Videos go trending within 2 days of being published.</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Post videos between thurs,friday sunday or monday at 2pm or early morning for max possibility of going trending</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Use the trending keywords in the title, channel title, tags and description of your video.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Likes are very important in order to gain the trending status as we observed with our classifiers and correlation matrix. Therefore, always motivate users to hit that like button.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These are all the useful insights we found from our analysis. We believe that using these would lead to success on youtube.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Thank you for your time. If you liked our presentation please hit that like button on peer reviews.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a33d5a4866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a33d5a4866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 summary of our findings : </a:t>
            </a:r>
            <a:endParaRPr/>
          </a:p>
          <a:p>
            <a:pPr indent="0" lvl="0" marL="0" rtl="0" algn="l">
              <a:spcBef>
                <a:spcPts val="0"/>
              </a:spcBef>
              <a:spcAft>
                <a:spcPts val="0"/>
              </a:spcAft>
              <a:buNone/>
            </a:pPr>
            <a:r>
              <a:rPr lang="en-GB"/>
              <a:t>Most popular categories of videos are: How to and style, film and animation and music, entertainment, sports, comedy and travel and events. </a:t>
            </a:r>
            <a:endParaRPr/>
          </a:p>
          <a:p>
            <a:pPr indent="0" lvl="0" marL="0" rtl="0" algn="l">
              <a:spcBef>
                <a:spcPts val="0"/>
              </a:spcBef>
              <a:spcAft>
                <a:spcPts val="0"/>
              </a:spcAft>
              <a:buNone/>
            </a:pPr>
            <a:r>
              <a:rPr lang="en-GB"/>
              <a:t>Videos go trending within 3 days of being published.</a:t>
            </a:r>
            <a:endParaRPr/>
          </a:p>
          <a:p>
            <a:pPr indent="0" lvl="0" marL="0" rtl="0" algn="l">
              <a:spcBef>
                <a:spcPts val="0"/>
              </a:spcBef>
              <a:spcAft>
                <a:spcPts val="0"/>
              </a:spcAft>
              <a:buNone/>
            </a:pPr>
            <a:r>
              <a:rPr lang="en-GB"/>
              <a:t>Post videos between thurs,friday sunday or monday at 2pm or early morning for max possibility of going trending</a:t>
            </a:r>
            <a:endParaRPr/>
          </a:p>
          <a:p>
            <a:pPr indent="0" lvl="0" marL="0" rtl="0" algn="l">
              <a:spcBef>
                <a:spcPts val="0"/>
              </a:spcBef>
              <a:spcAft>
                <a:spcPts val="0"/>
              </a:spcAft>
              <a:buNone/>
            </a:pPr>
            <a:r>
              <a:rPr lang="en-GB"/>
              <a:t>Use the trending keywords in the title, channel title, tags and description of your video. </a:t>
            </a:r>
            <a:endParaRPr/>
          </a:p>
          <a:p>
            <a:pPr indent="0" lvl="0" marL="0" rtl="0" algn="l">
              <a:spcBef>
                <a:spcPts val="0"/>
              </a:spcBef>
              <a:spcAft>
                <a:spcPts val="0"/>
              </a:spcAft>
              <a:buNone/>
            </a:pPr>
            <a:r>
              <a:rPr lang="en-GB"/>
              <a:t>Likes are very important in order to gain the trending status as we observed with our classifiers and correlation matrix. Therefore, always motivate users to hit that like button.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These are all the useful insights we found from our analysis. We believe that using these would lead to success on youtube.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Thank you for your time. If you liked our presentation please hit that like button on peer reviews.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t>
            </a:r>
            <a:r>
              <a:rPr lang="en-GB"/>
              <a:t>inspirations for our topic:</a:t>
            </a:r>
            <a:endParaRPr/>
          </a:p>
          <a:p>
            <a:pPr indent="-317500" lvl="0" marL="457200" rtl="0" algn="l">
              <a:spcBef>
                <a:spcPts val="0"/>
              </a:spcBef>
              <a:spcAft>
                <a:spcPts val="0"/>
              </a:spcAft>
              <a:buSzPts val="1400"/>
              <a:buAutoNum type="arabicPeriod"/>
            </a:pPr>
            <a:r>
              <a:rPr lang="en-GB"/>
              <a:t>According to an article by Connections Academy in 2022, when children between the ages of 8 and 12 are asked what they want to be when they grow up, many are saying “Youtuber” more now than ever. This leads to question…</a:t>
            </a:r>
            <a:endParaRPr/>
          </a:p>
          <a:p>
            <a:pPr indent="-317500" lvl="0" marL="457200" rtl="0" algn="l">
              <a:spcBef>
                <a:spcPts val="0"/>
              </a:spcBef>
              <a:spcAft>
                <a:spcPts val="0"/>
              </a:spcAft>
              <a:buSzPts val="1400"/>
              <a:buAutoNum type="arabicPeriod"/>
            </a:pPr>
            <a:r>
              <a:rPr lang="en-GB"/>
              <a:t>So, how does one go viral to make a living off of Youtube? A case study from 2020 called “Data-Driven Tips to Make a Video Go Viral on YouTube” studied data in the US market and which channels are the most popular. </a:t>
            </a:r>
            <a:r>
              <a:rPr lang="en-GB"/>
              <a:t>This</a:t>
            </a:r>
            <a:r>
              <a:rPr lang="en-GB"/>
              <a:t> </a:t>
            </a:r>
            <a:r>
              <a:rPr lang="en-GB"/>
              <a:t>inspired</a:t>
            </a:r>
            <a:r>
              <a:rPr lang="en-GB"/>
              <a:t> us to study up-to-date Youtube data of our own to answer some questions for exploration. </a:t>
            </a:r>
            <a:endParaRPr/>
          </a:p>
          <a:p>
            <a:pPr indent="0" lvl="0" marL="0" rtl="0" algn="l">
              <a:spcBef>
                <a:spcPts val="0"/>
              </a:spcBef>
              <a:spcAft>
                <a:spcPts val="0"/>
              </a:spcAft>
              <a:buNone/>
            </a:pPr>
            <a:r>
              <a:rPr lang="en-GB" u="sng">
                <a:solidFill>
                  <a:schemeClr val="hlink"/>
                </a:solidFill>
                <a:hlinkClick r:id="rId2"/>
              </a:rPr>
              <a:t>https://medium.com/swlh/data-driven-tips-to-make-avideo-go-viral-on-youtube-e7117f51fc2f</a:t>
            </a:r>
            <a:endParaRPr>
              <a:solidFill>
                <a:schemeClr val="dk1"/>
              </a:solidFill>
            </a:endParaRPr>
          </a:p>
          <a:p>
            <a:pPr indent="0" lvl="0" marL="0" rtl="0" algn="l">
              <a:spcBef>
                <a:spcPts val="0"/>
              </a:spcBef>
              <a:spcAft>
                <a:spcPts val="0"/>
              </a:spcAft>
              <a:buNone/>
            </a:pPr>
            <a:r>
              <a:rPr lang="en-GB" u="sng">
                <a:solidFill>
                  <a:schemeClr val="hlink"/>
                </a:solidFill>
                <a:hlinkClick r:id="rId3"/>
              </a:rPr>
              <a:t>https://www.connectionsacademy.com/support/resources/article/career-goals-among-children/</a:t>
            </a:r>
            <a:r>
              <a:rPr lang="en-GB">
                <a:solidFill>
                  <a:schemeClr val="dk1"/>
                </a:solidFill>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were are 4 main questions throughout this project, all of them stemming from our main objective of analyzing which factors </a:t>
            </a:r>
            <a:r>
              <a:rPr lang="en-GB"/>
              <a:t>influence</a:t>
            </a:r>
            <a:r>
              <a:rPr lang="en-GB"/>
              <a:t> the popularity of a </a:t>
            </a:r>
            <a:r>
              <a:rPr lang="en-GB"/>
              <a:t>video</a:t>
            </a:r>
            <a:r>
              <a:rPr lang="en-GB"/>
              <a:t> on Youtube.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Data source, we have obtained the trending data from Kaggle Dataset which is updated everyday. It uses Youtube Data API version 3 to collect data by using the chart parameter set to most popular. This collects all the data of trending videos for each region on that day. The dataset we found has daily data from 2020-2023 present 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33d5a4866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33d5a4866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For the non -trending data, we did not have a particular dataset. So we decided to web crawl a website called DevPicker.com. This website has a feature that generates random videos.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Since this feature picks very unseen videos that most people haven’t come </a:t>
            </a:r>
            <a:r>
              <a:rPr lang="en-GB"/>
              <a:t>across</a:t>
            </a:r>
            <a:r>
              <a:rPr lang="en-GB"/>
              <a:t>, we thought it would represent the non-trending data well. So we replicated the Http requests of this website to get the random video Ids and then used Youtube Data API to get the rest of the details about the video. Finally we checked if the video was published in the years 2020 - 2023 to ensure that the non-trending data matches the timeframe of publish as the data from the kaggle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Once we had both trending and non-trending data we combined them into a single dataframe adding a label field that captures whether the video is trending or non-trending . Then we shuffled the order of the rows to create our final dataframe.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chemeClr val="dk1"/>
                </a:solidFill>
              </a:rPr>
              <a:t>Coming to the data descriptions we have 3865 rows and 16 columns. Each row contains all the </a:t>
            </a:r>
            <a:r>
              <a:rPr lang="en-GB" sz="1250">
                <a:solidFill>
                  <a:schemeClr val="dk1"/>
                </a:solidFill>
              </a:rPr>
              <a:t>details</a:t>
            </a:r>
            <a:r>
              <a:rPr lang="en-GB" sz="1250">
                <a:solidFill>
                  <a:schemeClr val="dk1"/>
                </a:solidFill>
              </a:rPr>
              <a:t> of a video such as video and channel ids, titles, descriptions, engagement statistics etc. Also our class distribution is almost equal to 50 percent of each class.</a:t>
            </a:r>
            <a:endParaRPr sz="125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chemeClr val="dk1"/>
                </a:solidFill>
              </a:rPr>
              <a:t>Removing duplicates because web crawling the random youtube generator too many times means that we get some duplicates </a:t>
            </a:r>
            <a:endParaRPr sz="1200">
              <a:solidFill>
                <a:schemeClr val="dk1"/>
              </a:solidFill>
            </a:endParaRPr>
          </a:p>
          <a:p>
            <a:pPr indent="0" lvl="0" marL="0" rtl="0" algn="l">
              <a:lnSpc>
                <a:spcPct val="150000"/>
              </a:lnSpc>
              <a:spcBef>
                <a:spcPts val="0"/>
              </a:spcBef>
              <a:spcAft>
                <a:spcPts val="0"/>
              </a:spcAft>
              <a:buNone/>
            </a:pPr>
            <a:r>
              <a:rPr lang="en-GB" sz="1200">
                <a:solidFill>
                  <a:schemeClr val="dk1"/>
                </a:solidFill>
              </a:rPr>
              <a:t>Removing channel id, thumbnail link and </a:t>
            </a:r>
            <a:r>
              <a:rPr lang="en-GB" sz="1050">
                <a:solidFill>
                  <a:srgbClr val="CE9178"/>
                </a:solidFill>
                <a:highlight>
                  <a:srgbClr val="1F1F1F"/>
                </a:highlight>
                <a:latin typeface="Courier New"/>
                <a:ea typeface="Courier New"/>
                <a:cs typeface="Courier New"/>
                <a:sym typeface="Courier New"/>
              </a:rPr>
              <a:t>'video_id'</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'channelId'</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'thumbnail_link'</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'comments_disabled'</a:t>
            </a:r>
            <a:r>
              <a:rPr lang="en-GB" sz="1050">
                <a:solidFill>
                  <a:srgbClr val="CCCCCC"/>
                </a:solidFill>
                <a:highlight>
                  <a:srgbClr val="1F1F1F"/>
                </a:highlight>
                <a:latin typeface="Courier New"/>
                <a:ea typeface="Courier New"/>
                <a:cs typeface="Courier New"/>
                <a:sym typeface="Courier New"/>
              </a:rPr>
              <a:t>,</a:t>
            </a:r>
            <a:r>
              <a:rPr lang="en-GB" sz="1050">
                <a:solidFill>
                  <a:srgbClr val="CE9178"/>
                </a:solidFill>
                <a:highlight>
                  <a:srgbClr val="1F1F1F"/>
                </a:highlight>
                <a:latin typeface="Courier New"/>
                <a:ea typeface="Courier New"/>
                <a:cs typeface="Courier New"/>
                <a:sym typeface="Courier New"/>
              </a:rPr>
              <a:t>'ratings_disabled'</a:t>
            </a:r>
            <a:endParaRPr sz="1050">
              <a:solidFill>
                <a:srgbClr val="CE9178"/>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200">
                <a:solidFill>
                  <a:schemeClr val="dk1"/>
                </a:solidFill>
              </a:rPr>
              <a:t>Cleaning tags to remove the vertical bar -  |</a:t>
            </a:r>
            <a:endParaRPr sz="1200">
              <a:solidFill>
                <a:schemeClr val="dk1"/>
              </a:solidFill>
            </a:endParaRPr>
          </a:p>
          <a:p>
            <a:pPr indent="0" lvl="0" marL="0" rtl="0" algn="l">
              <a:lnSpc>
                <a:spcPct val="150000"/>
              </a:lnSpc>
              <a:spcBef>
                <a:spcPts val="0"/>
              </a:spcBef>
              <a:spcAft>
                <a:spcPts val="0"/>
              </a:spcAft>
              <a:buNone/>
            </a:pPr>
            <a:r>
              <a:rPr lang="en-GB" sz="1200">
                <a:solidFill>
                  <a:schemeClr val="dk1"/>
                </a:solidFill>
              </a:rPr>
              <a:t>Making all the dates: published date and trending date be in the same format y m d</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rPr>
              <a:t>Converting category id to actual category names</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6.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Decoding </a:t>
            </a:r>
            <a:endParaRPr sz="4800">
              <a:solidFill>
                <a:srgbClr val="000000"/>
              </a:solidFill>
            </a:endParaRPr>
          </a:p>
          <a:p>
            <a:pPr indent="0" lvl="0" marL="0" rtl="0" algn="l">
              <a:spcBef>
                <a:spcPts val="0"/>
              </a:spcBef>
              <a:spcAft>
                <a:spcPts val="0"/>
              </a:spcAft>
              <a:buNone/>
            </a:pPr>
            <a:r>
              <a:rPr lang="en-GB" sz="4800">
                <a:solidFill>
                  <a:srgbClr val="000000"/>
                </a:solidFill>
              </a:rPr>
              <a:t>Popularity</a:t>
            </a:r>
            <a:endParaRPr sz="4800">
              <a:solidFill>
                <a:srgbClr val="000000"/>
              </a:solidFill>
            </a:endParaRPr>
          </a:p>
        </p:txBody>
      </p:sp>
      <p:sp>
        <p:nvSpPr>
          <p:cNvPr id="177" name="Google Shape;177;p18"/>
          <p:cNvSpPr txBox="1"/>
          <p:nvPr>
            <p:ph idx="1" type="subTitle"/>
          </p:nvPr>
        </p:nvSpPr>
        <p:spPr>
          <a:xfrm>
            <a:off x="929550" y="2916701"/>
            <a:ext cx="4890900" cy="671700"/>
          </a:xfrm>
          <a:prstGeom prst="rect">
            <a:avLst/>
          </a:prstGeom>
        </p:spPr>
        <p:txBody>
          <a:bodyPr anchorCtr="0" anchor="t" bIns="91425" lIns="91425" spcFirstLastPara="1" rIns="91425" wrap="square" tIns="91425">
            <a:noAutofit/>
          </a:bodyPr>
          <a:lstStyle/>
          <a:p>
            <a:pPr indent="0" lvl="0" marL="0" rtl="0" algn="l">
              <a:lnSpc>
                <a:spcPct val="140014"/>
              </a:lnSpc>
              <a:spcBef>
                <a:spcPts val="0"/>
              </a:spcBef>
              <a:spcAft>
                <a:spcPts val="0"/>
              </a:spcAft>
              <a:buClr>
                <a:srgbClr val="000000"/>
              </a:buClr>
              <a:buFont typeface="Arial"/>
              <a:buNone/>
            </a:pPr>
            <a:r>
              <a:rPr lang="en-GB" sz="1400">
                <a:solidFill>
                  <a:srgbClr val="2D1A0E"/>
                </a:solidFill>
                <a:latin typeface="Raleway"/>
                <a:ea typeface="Raleway"/>
                <a:cs typeface="Raleway"/>
                <a:sym typeface="Raleway"/>
              </a:rPr>
              <a:t>Abhinav Samavedula, Chun Hui Tsai, Hilary Nguyen, Lalitha Bhupalam, Ruicheng Li</a:t>
            </a:r>
            <a:endParaRPr sz="700">
              <a:solidFill>
                <a:srgbClr val="000000"/>
              </a:solidFill>
              <a:latin typeface="Raleway"/>
              <a:ea typeface="Raleway"/>
              <a:cs typeface="Raleway"/>
              <a:sym typeface="Raleway"/>
            </a:endParaRPr>
          </a:p>
          <a:p>
            <a:pPr indent="0" lvl="0" marL="0" rtl="0" algn="l">
              <a:spcBef>
                <a:spcPts val="0"/>
              </a:spcBef>
              <a:spcAft>
                <a:spcPts val="0"/>
              </a:spcAft>
              <a:buNone/>
            </a:pPr>
            <a:r>
              <a:t/>
            </a:r>
            <a:endParaRPr b="1" sz="1400"/>
          </a:p>
        </p:txBody>
      </p:sp>
      <p:pic>
        <p:nvPicPr>
          <p:cNvPr id="178" name="Google Shape;178;p18"/>
          <p:cNvPicPr preferRelativeResize="0"/>
          <p:nvPr/>
        </p:nvPicPr>
        <p:blipFill>
          <a:blip r:embed="rId4">
            <a:alphaModFix/>
          </a:blip>
          <a:stretch>
            <a:fillRect/>
          </a:stretch>
        </p:blipFill>
        <p:spPr>
          <a:xfrm>
            <a:off x="3834800" y="1322450"/>
            <a:ext cx="2227476" cy="929900"/>
          </a:xfrm>
          <a:prstGeom prst="rect">
            <a:avLst/>
          </a:prstGeom>
          <a:noFill/>
          <a:ln>
            <a:noFill/>
          </a:ln>
        </p:spPr>
      </p:pic>
      <p:sp>
        <p:nvSpPr>
          <p:cNvPr id="179" name="Google Shape;179;p18"/>
          <p:cNvSpPr txBox="1"/>
          <p:nvPr/>
        </p:nvSpPr>
        <p:spPr>
          <a:xfrm>
            <a:off x="236925" y="59225"/>
            <a:ext cx="2507700" cy="394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chemeClr val="accent1"/>
                </a:solidFill>
                <a:latin typeface="Lato"/>
                <a:ea typeface="Lato"/>
                <a:cs typeface="Lato"/>
                <a:sym typeface="Lato"/>
              </a:rPr>
              <a:t>Team 2A</a:t>
            </a:r>
            <a:endParaRPr sz="1300">
              <a:solidFill>
                <a:schemeClr val="accent1"/>
              </a:solidFill>
              <a:latin typeface="Lato"/>
              <a:ea typeface="Lato"/>
              <a:cs typeface="Lato"/>
              <a:sym typeface="Lato"/>
            </a:endParaRPr>
          </a:p>
        </p:txBody>
      </p:sp>
      <p:sp>
        <p:nvSpPr>
          <p:cNvPr id="180" name="Google Shape;180;p18"/>
          <p:cNvSpPr txBox="1"/>
          <p:nvPr/>
        </p:nvSpPr>
        <p:spPr>
          <a:xfrm>
            <a:off x="8401375" y="88850"/>
            <a:ext cx="612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Visualization - Views per Category</a:t>
            </a:r>
            <a:endParaRPr sz="1000"/>
          </a:p>
        </p:txBody>
      </p:sp>
      <p:pic>
        <p:nvPicPr>
          <p:cNvPr id="276" name="Google Shape;276;p27"/>
          <p:cNvPicPr preferRelativeResize="0"/>
          <p:nvPr/>
        </p:nvPicPr>
        <p:blipFill>
          <a:blip r:embed="rId3">
            <a:alphaModFix/>
          </a:blip>
          <a:stretch>
            <a:fillRect/>
          </a:stretch>
        </p:blipFill>
        <p:spPr>
          <a:xfrm>
            <a:off x="1317325" y="1903064"/>
            <a:ext cx="6321961" cy="29356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Visualization - Likes per Category</a:t>
            </a:r>
            <a:endParaRPr sz="1000"/>
          </a:p>
        </p:txBody>
      </p:sp>
      <p:pic>
        <p:nvPicPr>
          <p:cNvPr id="282" name="Google Shape;282;p28"/>
          <p:cNvPicPr preferRelativeResize="0"/>
          <p:nvPr/>
        </p:nvPicPr>
        <p:blipFill>
          <a:blip r:embed="rId3">
            <a:alphaModFix/>
          </a:blip>
          <a:stretch>
            <a:fillRect/>
          </a:stretch>
        </p:blipFill>
        <p:spPr>
          <a:xfrm>
            <a:off x="1396325" y="1853714"/>
            <a:ext cx="6450842" cy="29356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Visualization- Dislikes per Category </a:t>
            </a:r>
            <a:endParaRPr sz="1000"/>
          </a:p>
        </p:txBody>
      </p:sp>
      <p:pic>
        <p:nvPicPr>
          <p:cNvPr id="288" name="Google Shape;288;p29"/>
          <p:cNvPicPr preferRelativeResize="0"/>
          <p:nvPr/>
        </p:nvPicPr>
        <p:blipFill>
          <a:blip r:embed="rId3">
            <a:alphaModFix/>
          </a:blip>
          <a:stretch>
            <a:fillRect/>
          </a:stretch>
        </p:blipFill>
        <p:spPr>
          <a:xfrm>
            <a:off x="1475300" y="1903064"/>
            <a:ext cx="6423276" cy="29356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0"/>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Visualization - Comments per Category</a:t>
            </a:r>
            <a:endParaRPr sz="1000"/>
          </a:p>
        </p:txBody>
      </p:sp>
      <p:pic>
        <p:nvPicPr>
          <p:cNvPr id="294" name="Google Shape;294;p30"/>
          <p:cNvPicPr preferRelativeResize="0"/>
          <p:nvPr/>
        </p:nvPicPr>
        <p:blipFill>
          <a:blip r:embed="rId3">
            <a:alphaModFix/>
          </a:blip>
          <a:stretch>
            <a:fillRect/>
          </a:stretch>
        </p:blipFill>
        <p:spPr>
          <a:xfrm>
            <a:off x="1445675" y="1903064"/>
            <a:ext cx="6355374" cy="29356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1"/>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Visualization - Days </a:t>
            </a:r>
            <a:endParaRPr sz="1000"/>
          </a:p>
        </p:txBody>
      </p:sp>
      <p:pic>
        <p:nvPicPr>
          <p:cNvPr id="300" name="Google Shape;300;p31"/>
          <p:cNvPicPr preferRelativeResize="0"/>
          <p:nvPr/>
        </p:nvPicPr>
        <p:blipFill>
          <a:blip r:embed="rId3">
            <a:alphaModFix/>
          </a:blip>
          <a:stretch>
            <a:fillRect/>
          </a:stretch>
        </p:blipFill>
        <p:spPr>
          <a:xfrm>
            <a:off x="1744775" y="1803601"/>
            <a:ext cx="5221275" cy="3339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Visualization - Hour</a:t>
            </a:r>
            <a:endParaRPr sz="1000"/>
          </a:p>
        </p:txBody>
      </p:sp>
      <p:pic>
        <p:nvPicPr>
          <p:cNvPr id="306" name="Google Shape;306;p32"/>
          <p:cNvPicPr preferRelativeResize="0"/>
          <p:nvPr/>
        </p:nvPicPr>
        <p:blipFill>
          <a:blip r:embed="rId3">
            <a:alphaModFix/>
          </a:blip>
          <a:stretch>
            <a:fillRect/>
          </a:stretch>
        </p:blipFill>
        <p:spPr>
          <a:xfrm>
            <a:off x="2275250" y="1903064"/>
            <a:ext cx="4593503" cy="29356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Visualization - Time and Day</a:t>
            </a:r>
            <a:endParaRPr sz="1000"/>
          </a:p>
        </p:txBody>
      </p:sp>
      <p:pic>
        <p:nvPicPr>
          <p:cNvPr id="312" name="Google Shape;312;p33"/>
          <p:cNvPicPr preferRelativeResize="0"/>
          <p:nvPr/>
        </p:nvPicPr>
        <p:blipFill>
          <a:blip r:embed="rId3">
            <a:alphaModFix/>
          </a:blip>
          <a:stretch>
            <a:fillRect/>
          </a:stretch>
        </p:blipFill>
        <p:spPr>
          <a:xfrm>
            <a:off x="2176225" y="1946864"/>
            <a:ext cx="4547828" cy="29356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Visualization - Views and Likes</a:t>
            </a:r>
            <a:endParaRPr sz="1000"/>
          </a:p>
        </p:txBody>
      </p:sp>
      <p:pic>
        <p:nvPicPr>
          <p:cNvPr id="318" name="Google Shape;318;p34"/>
          <p:cNvPicPr preferRelativeResize="0"/>
          <p:nvPr/>
        </p:nvPicPr>
        <p:blipFill>
          <a:blip r:embed="rId3">
            <a:alphaModFix/>
          </a:blip>
          <a:stretch>
            <a:fillRect/>
          </a:stretch>
        </p:blipFill>
        <p:spPr>
          <a:xfrm>
            <a:off x="1871600" y="1903064"/>
            <a:ext cx="5021732" cy="29356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Visualization - Views and Dislikes</a:t>
            </a:r>
            <a:endParaRPr sz="1000"/>
          </a:p>
        </p:txBody>
      </p:sp>
      <p:pic>
        <p:nvPicPr>
          <p:cNvPr id="324" name="Google Shape;324;p35"/>
          <p:cNvPicPr preferRelativeResize="0"/>
          <p:nvPr/>
        </p:nvPicPr>
        <p:blipFill>
          <a:blip r:embed="rId3">
            <a:alphaModFix/>
          </a:blip>
          <a:stretch>
            <a:fillRect/>
          </a:stretch>
        </p:blipFill>
        <p:spPr>
          <a:xfrm>
            <a:off x="1698850" y="1832601"/>
            <a:ext cx="5746307" cy="3240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Visualization - Views and Comments</a:t>
            </a:r>
            <a:endParaRPr sz="1000"/>
          </a:p>
        </p:txBody>
      </p:sp>
      <p:pic>
        <p:nvPicPr>
          <p:cNvPr id="330" name="Google Shape;330;p36"/>
          <p:cNvPicPr preferRelativeResize="0"/>
          <p:nvPr/>
        </p:nvPicPr>
        <p:blipFill>
          <a:blip r:embed="rId3">
            <a:alphaModFix/>
          </a:blip>
          <a:stretch>
            <a:fillRect/>
          </a:stretch>
        </p:blipFill>
        <p:spPr>
          <a:xfrm>
            <a:off x="1420675" y="1801827"/>
            <a:ext cx="5818399" cy="334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sp>
        <p:nvSpPr>
          <p:cNvPr id="185" name="Google Shape;185;p19"/>
          <p:cNvSpPr txBox="1"/>
          <p:nvPr>
            <p:ph type="title"/>
          </p:nvPr>
        </p:nvSpPr>
        <p:spPr>
          <a:xfrm>
            <a:off x="750925" y="136152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D1A0E"/>
                </a:solidFill>
              </a:rPr>
              <a:t>Agenda</a:t>
            </a:r>
            <a:endParaRPr>
              <a:solidFill>
                <a:srgbClr val="2D1A0E"/>
              </a:solidFill>
            </a:endParaRPr>
          </a:p>
          <a:p>
            <a:pPr indent="0" lvl="0" marL="0" rtl="0" algn="l">
              <a:spcBef>
                <a:spcPts val="0"/>
              </a:spcBef>
              <a:spcAft>
                <a:spcPts val="0"/>
              </a:spcAft>
              <a:buNone/>
            </a:pPr>
            <a:r>
              <a:t/>
            </a:r>
            <a:endParaRPr>
              <a:solidFill>
                <a:srgbClr val="2D1A0E"/>
              </a:solidFill>
            </a:endParaRPr>
          </a:p>
        </p:txBody>
      </p:sp>
      <p:sp>
        <p:nvSpPr>
          <p:cNvPr id="186" name="Google Shape;186;p19"/>
          <p:cNvSpPr txBox="1"/>
          <p:nvPr/>
        </p:nvSpPr>
        <p:spPr>
          <a:xfrm>
            <a:off x="736613" y="2346094"/>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2D1A0E"/>
                </a:solidFill>
                <a:latin typeface="Raleway"/>
                <a:ea typeface="Raleway"/>
                <a:cs typeface="Raleway"/>
                <a:sym typeface="Raleway"/>
              </a:rPr>
              <a:t>Introduction</a:t>
            </a:r>
            <a:endParaRPr sz="1300">
              <a:solidFill>
                <a:srgbClr val="2D1A0E"/>
              </a:solidFill>
              <a:latin typeface="Raleway"/>
              <a:ea typeface="Raleway"/>
              <a:cs typeface="Raleway"/>
              <a:sym typeface="Raleway"/>
            </a:endParaRPr>
          </a:p>
        </p:txBody>
      </p:sp>
      <p:sp>
        <p:nvSpPr>
          <p:cNvPr id="187" name="Google Shape;187;p19"/>
          <p:cNvSpPr txBox="1"/>
          <p:nvPr/>
        </p:nvSpPr>
        <p:spPr>
          <a:xfrm>
            <a:off x="736613" y="2747794"/>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2D1A0E"/>
                </a:solidFill>
                <a:latin typeface="Raleway"/>
                <a:ea typeface="Raleway"/>
                <a:cs typeface="Raleway"/>
                <a:sym typeface="Raleway"/>
              </a:rPr>
              <a:t>Inspiration</a:t>
            </a:r>
            <a:endParaRPr sz="1300">
              <a:solidFill>
                <a:srgbClr val="2D1A0E"/>
              </a:solidFill>
              <a:latin typeface="Raleway"/>
              <a:ea typeface="Raleway"/>
              <a:cs typeface="Raleway"/>
              <a:sym typeface="Raleway"/>
            </a:endParaRPr>
          </a:p>
        </p:txBody>
      </p:sp>
      <p:sp>
        <p:nvSpPr>
          <p:cNvPr id="188" name="Google Shape;188;p19"/>
          <p:cNvSpPr txBox="1"/>
          <p:nvPr/>
        </p:nvSpPr>
        <p:spPr>
          <a:xfrm>
            <a:off x="736613" y="3225694"/>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2D1A0E"/>
                </a:solidFill>
                <a:latin typeface="Raleway"/>
                <a:ea typeface="Raleway"/>
                <a:cs typeface="Raleway"/>
                <a:sym typeface="Raleway"/>
              </a:rPr>
              <a:t>Questions for Exploration</a:t>
            </a:r>
            <a:endParaRPr sz="1300">
              <a:solidFill>
                <a:srgbClr val="2D1A0E"/>
              </a:solidFill>
              <a:latin typeface="Raleway"/>
              <a:ea typeface="Raleway"/>
              <a:cs typeface="Raleway"/>
              <a:sym typeface="Raleway"/>
            </a:endParaRPr>
          </a:p>
        </p:txBody>
      </p:sp>
      <p:sp>
        <p:nvSpPr>
          <p:cNvPr id="189" name="Google Shape;189;p19"/>
          <p:cNvSpPr txBox="1"/>
          <p:nvPr/>
        </p:nvSpPr>
        <p:spPr>
          <a:xfrm>
            <a:off x="736613" y="3551194"/>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2D1A0E"/>
              </a:solidFill>
              <a:latin typeface="Raleway"/>
              <a:ea typeface="Raleway"/>
              <a:cs typeface="Raleway"/>
              <a:sym typeface="Raleway"/>
            </a:endParaRPr>
          </a:p>
        </p:txBody>
      </p:sp>
      <p:sp>
        <p:nvSpPr>
          <p:cNvPr id="190" name="Google Shape;190;p19"/>
          <p:cNvSpPr txBox="1"/>
          <p:nvPr/>
        </p:nvSpPr>
        <p:spPr>
          <a:xfrm>
            <a:off x="723132" y="370359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2D1A0E"/>
                </a:solidFill>
                <a:latin typeface="Raleway"/>
                <a:ea typeface="Raleway"/>
                <a:cs typeface="Raleway"/>
                <a:sym typeface="Raleway"/>
              </a:rPr>
              <a:t>Data Source</a:t>
            </a:r>
            <a:endParaRPr sz="1300">
              <a:solidFill>
                <a:srgbClr val="2D1A0E"/>
              </a:solidFill>
              <a:latin typeface="Raleway"/>
              <a:ea typeface="Raleway"/>
              <a:cs typeface="Raleway"/>
              <a:sym typeface="Raleway"/>
            </a:endParaRPr>
          </a:p>
        </p:txBody>
      </p:sp>
      <p:sp>
        <p:nvSpPr>
          <p:cNvPr id="191" name="Google Shape;191;p19"/>
          <p:cNvSpPr txBox="1"/>
          <p:nvPr/>
        </p:nvSpPr>
        <p:spPr>
          <a:xfrm>
            <a:off x="3198607" y="234609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2D1A0E"/>
                </a:solidFill>
                <a:latin typeface="Raleway"/>
                <a:ea typeface="Raleway"/>
                <a:cs typeface="Raleway"/>
                <a:sym typeface="Raleway"/>
              </a:rPr>
              <a:t>Data Description</a:t>
            </a:r>
            <a:endParaRPr sz="1300">
              <a:solidFill>
                <a:srgbClr val="2D1A0E"/>
              </a:solidFill>
              <a:latin typeface="Raleway"/>
              <a:ea typeface="Raleway"/>
              <a:cs typeface="Raleway"/>
              <a:sym typeface="Raleway"/>
            </a:endParaRPr>
          </a:p>
        </p:txBody>
      </p:sp>
      <p:sp>
        <p:nvSpPr>
          <p:cNvPr id="192" name="Google Shape;192;p19"/>
          <p:cNvSpPr txBox="1"/>
          <p:nvPr/>
        </p:nvSpPr>
        <p:spPr>
          <a:xfrm>
            <a:off x="3198607" y="274779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2D1A0E"/>
                </a:solidFill>
                <a:latin typeface="Raleway"/>
                <a:ea typeface="Raleway"/>
                <a:cs typeface="Raleway"/>
                <a:sym typeface="Raleway"/>
              </a:rPr>
              <a:t>Data Cleaning</a:t>
            </a:r>
            <a:endParaRPr sz="1300">
              <a:solidFill>
                <a:srgbClr val="2D1A0E"/>
              </a:solidFill>
              <a:latin typeface="Raleway"/>
              <a:ea typeface="Raleway"/>
              <a:cs typeface="Raleway"/>
              <a:sym typeface="Raleway"/>
            </a:endParaRPr>
          </a:p>
        </p:txBody>
      </p:sp>
      <p:sp>
        <p:nvSpPr>
          <p:cNvPr id="193" name="Google Shape;193;p19"/>
          <p:cNvSpPr txBox="1"/>
          <p:nvPr/>
        </p:nvSpPr>
        <p:spPr>
          <a:xfrm>
            <a:off x="3198607" y="322569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2D1A0E"/>
                </a:solidFill>
                <a:latin typeface="Raleway"/>
                <a:ea typeface="Raleway"/>
                <a:cs typeface="Raleway"/>
                <a:sym typeface="Raleway"/>
              </a:rPr>
              <a:t>Data Visualization</a:t>
            </a:r>
            <a:endParaRPr sz="1300">
              <a:solidFill>
                <a:srgbClr val="2D1A0E"/>
              </a:solidFill>
              <a:latin typeface="Raleway"/>
              <a:ea typeface="Raleway"/>
              <a:cs typeface="Raleway"/>
              <a:sym typeface="Raleway"/>
            </a:endParaRPr>
          </a:p>
        </p:txBody>
      </p:sp>
      <p:sp>
        <p:nvSpPr>
          <p:cNvPr id="194" name="Google Shape;194;p19"/>
          <p:cNvSpPr txBox="1"/>
          <p:nvPr/>
        </p:nvSpPr>
        <p:spPr>
          <a:xfrm>
            <a:off x="3198610" y="3703594"/>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2D1A0E"/>
                </a:solidFill>
                <a:latin typeface="Raleway"/>
                <a:ea typeface="Raleway"/>
                <a:cs typeface="Raleway"/>
                <a:sym typeface="Raleway"/>
              </a:rPr>
              <a:t>Classification </a:t>
            </a:r>
            <a:endParaRPr sz="1300">
              <a:solidFill>
                <a:srgbClr val="2D1A0E"/>
              </a:solidFill>
              <a:latin typeface="Raleway"/>
              <a:ea typeface="Raleway"/>
              <a:cs typeface="Raleway"/>
              <a:sym typeface="Raleway"/>
            </a:endParaRPr>
          </a:p>
        </p:txBody>
      </p:sp>
      <p:sp>
        <p:nvSpPr>
          <p:cNvPr id="195" name="Google Shape;195;p19"/>
          <p:cNvSpPr txBox="1"/>
          <p:nvPr/>
        </p:nvSpPr>
        <p:spPr>
          <a:xfrm>
            <a:off x="6070760" y="2346094"/>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2D1A0E"/>
                </a:solidFill>
                <a:latin typeface="Raleway"/>
                <a:ea typeface="Raleway"/>
                <a:cs typeface="Raleway"/>
                <a:sym typeface="Raleway"/>
              </a:rPr>
              <a:t>Text Analysis</a:t>
            </a:r>
            <a:endParaRPr sz="1300">
              <a:solidFill>
                <a:srgbClr val="2D1A0E"/>
              </a:solidFill>
              <a:latin typeface="Raleway"/>
              <a:ea typeface="Raleway"/>
              <a:cs typeface="Raleway"/>
              <a:sym typeface="Raleway"/>
            </a:endParaRPr>
          </a:p>
        </p:txBody>
      </p:sp>
      <p:sp>
        <p:nvSpPr>
          <p:cNvPr id="196" name="Google Shape;196;p19"/>
          <p:cNvSpPr txBox="1"/>
          <p:nvPr/>
        </p:nvSpPr>
        <p:spPr>
          <a:xfrm>
            <a:off x="6070760" y="2747794"/>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2D1A0E"/>
                </a:solidFill>
                <a:latin typeface="Raleway"/>
                <a:ea typeface="Raleway"/>
                <a:cs typeface="Raleway"/>
                <a:sym typeface="Raleway"/>
              </a:rPr>
              <a:t>Findings</a:t>
            </a:r>
            <a:endParaRPr sz="1300">
              <a:solidFill>
                <a:srgbClr val="2D1A0E"/>
              </a:solidFill>
              <a:latin typeface="Raleway"/>
              <a:ea typeface="Raleway"/>
              <a:cs typeface="Raleway"/>
              <a:sym typeface="Raleway"/>
            </a:endParaRPr>
          </a:p>
        </p:txBody>
      </p:sp>
      <p:sp>
        <p:nvSpPr>
          <p:cNvPr id="197" name="Google Shape;197;p19"/>
          <p:cNvSpPr txBox="1"/>
          <p:nvPr/>
        </p:nvSpPr>
        <p:spPr>
          <a:xfrm>
            <a:off x="6070760" y="3225694"/>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2D1A0E"/>
                </a:solidFill>
                <a:latin typeface="Raleway"/>
                <a:ea typeface="Raleway"/>
                <a:cs typeface="Raleway"/>
                <a:sym typeface="Raleway"/>
              </a:rPr>
              <a:t>Conclusions</a:t>
            </a:r>
            <a:endParaRPr sz="1300">
              <a:solidFill>
                <a:srgbClr val="2D1A0E"/>
              </a:solidFill>
              <a:latin typeface="Raleway"/>
              <a:ea typeface="Raleway"/>
              <a:cs typeface="Raleway"/>
              <a:sym typeface="Raleway"/>
            </a:endParaRPr>
          </a:p>
        </p:txBody>
      </p:sp>
      <p:pic>
        <p:nvPicPr>
          <p:cNvPr id="198" name="Google Shape;198;p19"/>
          <p:cNvPicPr preferRelativeResize="0"/>
          <p:nvPr/>
        </p:nvPicPr>
        <p:blipFill>
          <a:blip r:embed="rId3">
            <a:alphaModFix/>
          </a:blip>
          <a:stretch>
            <a:fillRect/>
          </a:stretch>
        </p:blipFill>
        <p:spPr>
          <a:xfrm>
            <a:off x="7239775" y="573200"/>
            <a:ext cx="1696700" cy="1696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7"/>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Visualization -  </a:t>
            </a:r>
            <a:endParaRPr sz="1000"/>
          </a:p>
        </p:txBody>
      </p:sp>
      <p:pic>
        <p:nvPicPr>
          <p:cNvPr id="336" name="Google Shape;336;p37"/>
          <p:cNvPicPr preferRelativeResize="0"/>
          <p:nvPr/>
        </p:nvPicPr>
        <p:blipFill>
          <a:blip r:embed="rId3">
            <a:alphaModFix/>
          </a:blip>
          <a:stretch>
            <a:fillRect/>
          </a:stretch>
        </p:blipFill>
        <p:spPr>
          <a:xfrm>
            <a:off x="2214275" y="1903064"/>
            <a:ext cx="3485531" cy="29356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idx="1" type="body"/>
          </p:nvPr>
        </p:nvSpPr>
        <p:spPr>
          <a:xfrm>
            <a:off x="727650" y="2054550"/>
            <a:ext cx="7688700" cy="103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3600">
                <a:solidFill>
                  <a:schemeClr val="dk2"/>
                </a:solidFill>
                <a:latin typeface="Raleway"/>
                <a:ea typeface="Raleway"/>
                <a:cs typeface="Raleway"/>
                <a:sym typeface="Raleway"/>
              </a:rPr>
              <a:t>Classification</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593200" y="1318650"/>
            <a:ext cx="42246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Models:</a:t>
            </a:r>
            <a:endParaRPr b="0"/>
          </a:p>
        </p:txBody>
      </p:sp>
      <p:sp>
        <p:nvSpPr>
          <p:cNvPr id="347" name="Google Shape;347;p39"/>
          <p:cNvSpPr txBox="1"/>
          <p:nvPr>
            <p:ph idx="1" type="body"/>
          </p:nvPr>
        </p:nvSpPr>
        <p:spPr>
          <a:xfrm>
            <a:off x="711375" y="2339950"/>
            <a:ext cx="7414500" cy="221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2100" u="sng">
                <a:solidFill>
                  <a:srgbClr val="000000"/>
                </a:solidFill>
                <a:latin typeface="Arial"/>
                <a:ea typeface="Arial"/>
                <a:cs typeface="Arial"/>
                <a:sym typeface="Arial"/>
              </a:rPr>
              <a:t>Model 1: Logistic regression</a:t>
            </a:r>
            <a:endParaRPr b="1" sz="2100" u="sng">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2100" u="sng">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2100" u="sng">
                <a:solidFill>
                  <a:srgbClr val="000000"/>
                </a:solidFill>
                <a:latin typeface="Arial"/>
                <a:ea typeface="Arial"/>
                <a:cs typeface="Arial"/>
                <a:sym typeface="Arial"/>
              </a:rPr>
              <a:t>Model 2: Random forest</a:t>
            </a:r>
            <a:endParaRPr b="1" sz="2100" u="sng">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500"/>
          </a:p>
        </p:txBody>
      </p:sp>
      <p:sp>
        <p:nvSpPr>
          <p:cNvPr id="348" name="Google Shape;348;p39"/>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CEO</a:t>
            </a:r>
            <a:endParaRPr b="1" sz="600">
              <a:solidFill>
                <a:srgbClr val="FFFFFF"/>
              </a:solidFill>
            </a:endParaRPr>
          </a:p>
        </p:txBody>
      </p:sp>
      <p:sp>
        <p:nvSpPr>
          <p:cNvPr id="349" name="Google Shape;349;p39"/>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sp>
        <p:nvSpPr>
          <p:cNvPr id="350" name="Google Shape;350;p39"/>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CFO</a:t>
            </a:r>
            <a:endParaRPr b="1" sz="600">
              <a:solidFill>
                <a:srgbClr val="FFFFFF"/>
              </a:solidFill>
            </a:endParaRPr>
          </a:p>
        </p:txBody>
      </p:sp>
      <p:sp>
        <p:nvSpPr>
          <p:cNvPr id="351" name="Google Shape;351;p39"/>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sp>
        <p:nvSpPr>
          <p:cNvPr id="352" name="Google Shape;352;p39"/>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Sales Director</a:t>
            </a:r>
            <a:endParaRPr b="1" sz="600">
              <a:solidFill>
                <a:srgbClr val="FFFFFF"/>
              </a:solidFill>
            </a:endParaRPr>
          </a:p>
        </p:txBody>
      </p:sp>
      <p:sp>
        <p:nvSpPr>
          <p:cNvPr id="353" name="Google Shape;353;p39"/>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pic>
        <p:nvPicPr>
          <p:cNvPr id="354" name="Google Shape;354;p39"/>
          <p:cNvPicPr preferRelativeResize="0"/>
          <p:nvPr/>
        </p:nvPicPr>
        <p:blipFill>
          <a:blip r:embed="rId3">
            <a:alphaModFix/>
          </a:blip>
          <a:stretch>
            <a:fillRect/>
          </a:stretch>
        </p:blipFill>
        <p:spPr>
          <a:xfrm>
            <a:off x="5918075" y="776213"/>
            <a:ext cx="2659375" cy="1644375"/>
          </a:xfrm>
          <a:prstGeom prst="rect">
            <a:avLst/>
          </a:prstGeom>
          <a:noFill/>
          <a:ln>
            <a:noFill/>
          </a:ln>
        </p:spPr>
      </p:pic>
      <p:pic>
        <p:nvPicPr>
          <p:cNvPr id="355" name="Google Shape;355;p39"/>
          <p:cNvPicPr preferRelativeResize="0"/>
          <p:nvPr/>
        </p:nvPicPr>
        <p:blipFill>
          <a:blip r:embed="rId4">
            <a:alphaModFix/>
          </a:blip>
          <a:stretch>
            <a:fillRect/>
          </a:stretch>
        </p:blipFill>
        <p:spPr>
          <a:xfrm>
            <a:off x="5448950" y="2581630"/>
            <a:ext cx="2986449" cy="1732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0"/>
          <p:cNvSpPr txBox="1"/>
          <p:nvPr>
            <p:ph type="title"/>
          </p:nvPr>
        </p:nvSpPr>
        <p:spPr>
          <a:xfrm>
            <a:off x="593200" y="1318650"/>
            <a:ext cx="42246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b="0"/>
          </a:p>
        </p:txBody>
      </p:sp>
      <p:sp>
        <p:nvSpPr>
          <p:cNvPr id="361" name="Google Shape;361;p40"/>
          <p:cNvSpPr txBox="1"/>
          <p:nvPr>
            <p:ph idx="1" type="body"/>
          </p:nvPr>
        </p:nvSpPr>
        <p:spPr>
          <a:xfrm>
            <a:off x="593200" y="2349825"/>
            <a:ext cx="7414500" cy="221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500" u="sng">
                <a:solidFill>
                  <a:srgbClr val="000000"/>
                </a:solidFill>
                <a:latin typeface="Arial"/>
                <a:ea typeface="Arial"/>
                <a:cs typeface="Arial"/>
                <a:sym typeface="Arial"/>
              </a:rPr>
              <a:t>Step 1:</a:t>
            </a:r>
            <a:r>
              <a:rPr lang="en-GB" sz="1500">
                <a:solidFill>
                  <a:srgbClr val="000000"/>
                </a:solidFill>
                <a:latin typeface="Arial"/>
                <a:ea typeface="Arial"/>
                <a:cs typeface="Arial"/>
                <a:sym typeface="Arial"/>
              </a:rPr>
              <a:t> Discretizing published date variable into a bin for year published</a:t>
            </a:r>
            <a:endParaRPr sz="15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500" u="sng">
                <a:solidFill>
                  <a:srgbClr val="000000"/>
                </a:solidFill>
                <a:latin typeface="Arial"/>
                <a:ea typeface="Arial"/>
                <a:cs typeface="Arial"/>
                <a:sym typeface="Arial"/>
              </a:rPr>
              <a:t>Step 2:</a:t>
            </a:r>
            <a:r>
              <a:rPr lang="en-GB" sz="1500">
                <a:solidFill>
                  <a:srgbClr val="000000"/>
                </a:solidFill>
                <a:latin typeface="Arial"/>
                <a:ea typeface="Arial"/>
                <a:cs typeface="Arial"/>
                <a:sym typeface="Arial"/>
              </a:rPr>
              <a:t> Reconverting category id -&gt; number </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500" u="sng">
                <a:solidFill>
                  <a:srgbClr val="000000"/>
                </a:solidFill>
                <a:latin typeface="Arial"/>
                <a:ea typeface="Arial"/>
                <a:cs typeface="Arial"/>
                <a:sym typeface="Arial"/>
              </a:rPr>
              <a:t>Step 3:</a:t>
            </a:r>
            <a:r>
              <a:rPr b="1" lang="en-GB" sz="1500">
                <a:solidFill>
                  <a:srgbClr val="000000"/>
                </a:solidFill>
                <a:latin typeface="Arial"/>
                <a:ea typeface="Arial"/>
                <a:cs typeface="Arial"/>
                <a:sym typeface="Arial"/>
              </a:rPr>
              <a:t> </a:t>
            </a:r>
            <a:r>
              <a:rPr lang="en-GB" sz="1500">
                <a:solidFill>
                  <a:srgbClr val="000000"/>
                </a:solidFill>
                <a:latin typeface="Arial"/>
                <a:ea typeface="Arial"/>
                <a:cs typeface="Arial"/>
                <a:sym typeface="Arial"/>
              </a:rPr>
              <a:t>Creating dummy variables </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500" u="sng">
                <a:solidFill>
                  <a:srgbClr val="000000"/>
                </a:solidFill>
                <a:latin typeface="Arial"/>
                <a:ea typeface="Arial"/>
                <a:cs typeface="Arial"/>
                <a:sym typeface="Arial"/>
              </a:rPr>
              <a:t>Step 4:</a:t>
            </a:r>
            <a:r>
              <a:rPr b="1" lang="en-GB" sz="1500">
                <a:solidFill>
                  <a:srgbClr val="000000"/>
                </a:solidFill>
                <a:latin typeface="Arial"/>
                <a:ea typeface="Arial"/>
                <a:cs typeface="Arial"/>
                <a:sym typeface="Arial"/>
              </a:rPr>
              <a:t> </a:t>
            </a:r>
            <a:r>
              <a:rPr lang="en-GB" sz="1500">
                <a:solidFill>
                  <a:srgbClr val="000000"/>
                </a:solidFill>
                <a:latin typeface="Arial"/>
                <a:ea typeface="Arial"/>
                <a:cs typeface="Arial"/>
                <a:sym typeface="Arial"/>
              </a:rPr>
              <a:t>Standardizing all numerical variables to be in the same scale</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500"/>
          </a:p>
        </p:txBody>
      </p:sp>
      <p:sp>
        <p:nvSpPr>
          <p:cNvPr id="362" name="Google Shape;362;p40"/>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CEO</a:t>
            </a:r>
            <a:endParaRPr b="1" sz="600">
              <a:solidFill>
                <a:srgbClr val="FFFFFF"/>
              </a:solidFill>
            </a:endParaRPr>
          </a:p>
        </p:txBody>
      </p:sp>
      <p:sp>
        <p:nvSpPr>
          <p:cNvPr id="363" name="Google Shape;363;p40"/>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CFO</a:t>
            </a:r>
            <a:endParaRPr b="1" sz="600">
              <a:solidFill>
                <a:srgbClr val="FFFFFF"/>
              </a:solidFill>
            </a:endParaRPr>
          </a:p>
        </p:txBody>
      </p:sp>
      <p:sp>
        <p:nvSpPr>
          <p:cNvPr id="364" name="Google Shape;364;p40"/>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Sales Director</a:t>
            </a:r>
            <a:endParaRPr b="1" sz="600">
              <a:solidFill>
                <a:srgbClr val="FFFFFF"/>
              </a:solidFill>
            </a:endParaRPr>
          </a:p>
        </p:txBody>
      </p:sp>
      <p:sp>
        <p:nvSpPr>
          <p:cNvPr id="365" name="Google Shape;365;p40"/>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1"/>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Logistic regression</a:t>
            </a:r>
            <a:endParaRPr/>
          </a:p>
        </p:txBody>
      </p:sp>
      <p:sp>
        <p:nvSpPr>
          <p:cNvPr id="371" name="Google Shape;371;p41"/>
          <p:cNvSpPr txBox="1"/>
          <p:nvPr/>
        </p:nvSpPr>
        <p:spPr>
          <a:xfrm>
            <a:off x="812925" y="2345075"/>
            <a:ext cx="8010000" cy="25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Train score accuracy  0.8844</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Test score accuracy    0.8748</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pic>
        <p:nvPicPr>
          <p:cNvPr id="372" name="Google Shape;372;p41"/>
          <p:cNvPicPr preferRelativeResize="0"/>
          <p:nvPr/>
        </p:nvPicPr>
        <p:blipFill>
          <a:blip r:embed="rId3">
            <a:alphaModFix/>
          </a:blip>
          <a:stretch>
            <a:fillRect/>
          </a:stretch>
        </p:blipFill>
        <p:spPr>
          <a:xfrm>
            <a:off x="4385875" y="818388"/>
            <a:ext cx="4104675" cy="3704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2"/>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Random Forest</a:t>
            </a:r>
            <a:endParaRPr/>
          </a:p>
        </p:txBody>
      </p:sp>
      <p:sp>
        <p:nvSpPr>
          <p:cNvPr id="378" name="Google Shape;378;p42"/>
          <p:cNvSpPr txBox="1"/>
          <p:nvPr/>
        </p:nvSpPr>
        <p:spPr>
          <a:xfrm>
            <a:off x="812925" y="2345075"/>
            <a:ext cx="8010000" cy="25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Train score 1.0</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Test score 0.9838</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379" name="Google Shape;379;p42"/>
          <p:cNvPicPr preferRelativeResize="0"/>
          <p:nvPr/>
        </p:nvPicPr>
        <p:blipFill>
          <a:blip r:embed="rId3">
            <a:alphaModFix/>
          </a:blip>
          <a:stretch>
            <a:fillRect/>
          </a:stretch>
        </p:blipFill>
        <p:spPr>
          <a:xfrm>
            <a:off x="4724100" y="1149458"/>
            <a:ext cx="3671326" cy="3312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3"/>
          <p:cNvPicPr preferRelativeResize="0"/>
          <p:nvPr/>
        </p:nvPicPr>
        <p:blipFill rotWithShape="1">
          <a:blip r:embed="rId3">
            <a:alphaModFix/>
          </a:blip>
          <a:srcRect b="1413" l="0" r="1039" t="1072"/>
          <a:stretch/>
        </p:blipFill>
        <p:spPr>
          <a:xfrm>
            <a:off x="2551400" y="937875"/>
            <a:ext cx="4309900" cy="4097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ph type="title"/>
          </p:nvPr>
        </p:nvSpPr>
        <p:spPr>
          <a:xfrm>
            <a:off x="727800" y="23041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000000"/>
                </a:solidFill>
              </a:rPr>
              <a:t>Text Analysis</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5"/>
          <p:cNvSpPr txBox="1"/>
          <p:nvPr/>
        </p:nvSpPr>
        <p:spPr>
          <a:xfrm>
            <a:off x="812925" y="2345075"/>
            <a:ext cx="8010000" cy="25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395" name="Google Shape;395;p45"/>
          <p:cNvPicPr preferRelativeResize="0"/>
          <p:nvPr/>
        </p:nvPicPr>
        <p:blipFill>
          <a:blip r:embed="rId3">
            <a:alphaModFix/>
          </a:blip>
          <a:stretch>
            <a:fillRect/>
          </a:stretch>
        </p:blipFill>
        <p:spPr>
          <a:xfrm>
            <a:off x="812927" y="512125"/>
            <a:ext cx="8010000" cy="43091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6"/>
          <p:cNvSpPr txBox="1"/>
          <p:nvPr/>
        </p:nvSpPr>
        <p:spPr>
          <a:xfrm>
            <a:off x="812925" y="2345075"/>
            <a:ext cx="8010000" cy="25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401" name="Google Shape;401;p46"/>
          <p:cNvPicPr preferRelativeResize="0"/>
          <p:nvPr/>
        </p:nvPicPr>
        <p:blipFill>
          <a:blip r:embed="rId3">
            <a:alphaModFix/>
          </a:blip>
          <a:stretch>
            <a:fillRect/>
          </a:stretch>
        </p:blipFill>
        <p:spPr>
          <a:xfrm>
            <a:off x="749613" y="515400"/>
            <a:ext cx="7644775" cy="411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2" name="Shape 202"/>
        <p:cNvGrpSpPr/>
        <p:nvPr/>
      </p:nvGrpSpPr>
      <p:grpSpPr>
        <a:xfrm>
          <a:off x="0" y="0"/>
          <a:ext cx="0" cy="0"/>
          <a:chOff x="0" y="0"/>
          <a:chExt cx="0" cy="0"/>
        </a:xfrm>
      </p:grpSpPr>
      <p:sp>
        <p:nvSpPr>
          <p:cNvPr id="203" name="Google Shape;203;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a:t>
            </a:r>
            <a:endParaRPr/>
          </a:p>
        </p:txBody>
      </p:sp>
      <p:sp>
        <p:nvSpPr>
          <p:cNvPr id="204" name="Google Shape;204;p20"/>
          <p:cNvSpPr txBox="1"/>
          <p:nvPr>
            <p:ph idx="1" type="body"/>
          </p:nvPr>
        </p:nvSpPr>
        <p:spPr>
          <a:xfrm>
            <a:off x="729450" y="1976775"/>
            <a:ext cx="7122900" cy="1326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500">
                <a:solidFill>
                  <a:srgbClr val="000000"/>
                </a:solidFill>
                <a:latin typeface="Arial"/>
                <a:ea typeface="Arial"/>
                <a:cs typeface="Arial"/>
                <a:sym typeface="Arial"/>
              </a:rPr>
              <a:t>With over 2.51 billion monthly users in 2023, the platform stands at the forefront as a principal platform for video sharing and content creation.</a:t>
            </a:r>
            <a:endParaRPr sz="1600">
              <a:latin typeface="Raleway"/>
              <a:ea typeface="Raleway"/>
              <a:cs typeface="Raleway"/>
              <a:sym typeface="Raleway"/>
            </a:endParaRPr>
          </a:p>
        </p:txBody>
      </p:sp>
      <p:pic>
        <p:nvPicPr>
          <p:cNvPr id="205" name="Google Shape;205;p20"/>
          <p:cNvPicPr preferRelativeResize="0"/>
          <p:nvPr/>
        </p:nvPicPr>
        <p:blipFill>
          <a:blip r:embed="rId3">
            <a:alphaModFix/>
          </a:blip>
          <a:stretch>
            <a:fillRect/>
          </a:stretch>
        </p:blipFill>
        <p:spPr>
          <a:xfrm>
            <a:off x="5309950" y="2985575"/>
            <a:ext cx="1777376" cy="1777376"/>
          </a:xfrm>
          <a:prstGeom prst="rect">
            <a:avLst/>
          </a:prstGeom>
          <a:noFill/>
          <a:ln>
            <a:noFill/>
          </a:ln>
        </p:spPr>
      </p:pic>
      <p:pic>
        <p:nvPicPr>
          <p:cNvPr id="206" name="Google Shape;206;p20"/>
          <p:cNvPicPr preferRelativeResize="0"/>
          <p:nvPr/>
        </p:nvPicPr>
        <p:blipFill>
          <a:blip r:embed="rId4">
            <a:alphaModFix/>
          </a:blip>
          <a:stretch>
            <a:fillRect/>
          </a:stretch>
        </p:blipFill>
        <p:spPr>
          <a:xfrm>
            <a:off x="729450" y="2772888"/>
            <a:ext cx="3411926" cy="2202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7"/>
          <p:cNvPicPr preferRelativeResize="0"/>
          <p:nvPr/>
        </p:nvPicPr>
        <p:blipFill>
          <a:blip r:embed="rId3">
            <a:alphaModFix/>
          </a:blip>
          <a:stretch>
            <a:fillRect/>
          </a:stretch>
        </p:blipFill>
        <p:spPr>
          <a:xfrm>
            <a:off x="566900" y="547701"/>
            <a:ext cx="8010199" cy="4309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8"/>
          <p:cNvPicPr preferRelativeResize="0"/>
          <p:nvPr/>
        </p:nvPicPr>
        <p:blipFill>
          <a:blip r:embed="rId3">
            <a:alphaModFix/>
          </a:blip>
          <a:stretch>
            <a:fillRect/>
          </a:stretch>
        </p:blipFill>
        <p:spPr>
          <a:xfrm>
            <a:off x="593113" y="505426"/>
            <a:ext cx="7957775" cy="428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5" name="Shape 415"/>
        <p:cNvGrpSpPr/>
        <p:nvPr/>
      </p:nvGrpSpPr>
      <p:grpSpPr>
        <a:xfrm>
          <a:off x="0" y="0"/>
          <a:ext cx="0" cy="0"/>
          <a:chOff x="0" y="0"/>
          <a:chExt cx="0" cy="0"/>
        </a:xfrm>
      </p:grpSpPr>
      <p:sp>
        <p:nvSpPr>
          <p:cNvPr id="416" name="Google Shape;416;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 for Exploration</a:t>
            </a:r>
            <a:endParaRPr/>
          </a:p>
        </p:txBody>
      </p:sp>
      <p:sp>
        <p:nvSpPr>
          <p:cNvPr id="417" name="Google Shape;417;p49"/>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1</a:t>
            </a:r>
            <a:endParaRPr b="1" sz="800"/>
          </a:p>
        </p:txBody>
      </p:sp>
      <p:sp>
        <p:nvSpPr>
          <p:cNvPr id="418" name="Google Shape;418;p49"/>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000000"/>
                </a:solidFill>
                <a:latin typeface="Raleway"/>
                <a:ea typeface="Raleway"/>
                <a:cs typeface="Raleway"/>
                <a:sym typeface="Raleway"/>
              </a:rPr>
              <a:t>What category do the trending videos on YouTube platform usually belong to?</a:t>
            </a:r>
            <a:endParaRPr sz="1200">
              <a:solidFill>
                <a:srgbClr val="000000"/>
              </a:solidFill>
              <a:latin typeface="Raleway"/>
              <a:ea typeface="Raleway"/>
              <a:cs typeface="Raleway"/>
              <a:sym typeface="Raleway"/>
            </a:endParaRPr>
          </a:p>
          <a:p>
            <a:pPr indent="0" lvl="0" marL="0" rtl="0" algn="l">
              <a:spcBef>
                <a:spcPts val="0"/>
              </a:spcBef>
              <a:spcAft>
                <a:spcPts val="1600"/>
              </a:spcAft>
              <a:buNone/>
            </a:pPr>
            <a:r>
              <a:t/>
            </a:r>
            <a:endParaRPr sz="1100">
              <a:solidFill>
                <a:srgbClr val="000000"/>
              </a:solidFill>
            </a:endParaRPr>
          </a:p>
        </p:txBody>
      </p:sp>
      <p:sp>
        <p:nvSpPr>
          <p:cNvPr id="419" name="Google Shape;419;p49"/>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2</a:t>
            </a:r>
            <a:endParaRPr b="1" sz="800"/>
          </a:p>
        </p:txBody>
      </p:sp>
      <p:sp>
        <p:nvSpPr>
          <p:cNvPr id="420" name="Google Shape;420;p49"/>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000000"/>
                </a:solidFill>
                <a:latin typeface="Raleway"/>
                <a:ea typeface="Raleway"/>
                <a:cs typeface="Raleway"/>
                <a:sym typeface="Raleway"/>
              </a:rPr>
              <a:t>What is the relationship between different metrics in a video, like views, likes, and comment counts? </a:t>
            </a:r>
            <a:endParaRPr sz="1200">
              <a:solidFill>
                <a:srgbClr val="000000"/>
              </a:solidFill>
              <a:latin typeface="Raleway"/>
              <a:ea typeface="Raleway"/>
              <a:cs typeface="Raleway"/>
              <a:sym typeface="Raleway"/>
            </a:endParaRPr>
          </a:p>
          <a:p>
            <a:pPr indent="0" lvl="0" marL="0" rtl="0" algn="l">
              <a:spcBef>
                <a:spcPts val="0"/>
              </a:spcBef>
              <a:spcAft>
                <a:spcPts val="1600"/>
              </a:spcAft>
              <a:buNone/>
            </a:pPr>
            <a:r>
              <a:t/>
            </a:r>
            <a:endParaRPr sz="1100">
              <a:solidFill>
                <a:srgbClr val="000000"/>
              </a:solidFill>
            </a:endParaRPr>
          </a:p>
        </p:txBody>
      </p:sp>
      <p:sp>
        <p:nvSpPr>
          <p:cNvPr id="421" name="Google Shape;421;p49"/>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3</a:t>
            </a:r>
            <a:endParaRPr b="1" sz="800"/>
          </a:p>
        </p:txBody>
      </p:sp>
      <p:sp>
        <p:nvSpPr>
          <p:cNvPr id="422" name="Google Shape;422;p49"/>
          <p:cNvSpPr txBox="1"/>
          <p:nvPr>
            <p:ph idx="1" type="body"/>
          </p:nvPr>
        </p:nvSpPr>
        <p:spPr>
          <a:xfrm>
            <a:off x="5536112" y="2054975"/>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000000"/>
                </a:solidFill>
                <a:latin typeface="Raleway"/>
                <a:ea typeface="Raleway"/>
                <a:cs typeface="Raleway"/>
                <a:sym typeface="Raleway"/>
              </a:rPr>
              <a:t>What’s the best time in a day or week to upload videos? </a:t>
            </a:r>
            <a:endParaRPr sz="1200">
              <a:solidFill>
                <a:srgbClr val="000000"/>
              </a:solidFill>
              <a:latin typeface="Raleway"/>
              <a:ea typeface="Raleway"/>
              <a:cs typeface="Raleway"/>
              <a:sym typeface="Raleway"/>
            </a:endParaRPr>
          </a:p>
          <a:p>
            <a:pPr indent="0" lvl="0" marL="0" rtl="0" algn="l">
              <a:spcBef>
                <a:spcPts val="0"/>
              </a:spcBef>
              <a:spcAft>
                <a:spcPts val="1600"/>
              </a:spcAft>
              <a:buNone/>
            </a:pPr>
            <a:r>
              <a:t/>
            </a:r>
            <a:endParaRPr sz="1100">
              <a:solidFill>
                <a:srgbClr val="000000"/>
              </a:solidFill>
            </a:endParaRPr>
          </a:p>
        </p:txBody>
      </p:sp>
      <p:sp>
        <p:nvSpPr>
          <p:cNvPr id="423" name="Google Shape;423;p49"/>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4</a:t>
            </a:r>
            <a:endParaRPr b="1" sz="800"/>
          </a:p>
        </p:txBody>
      </p:sp>
      <p:sp>
        <p:nvSpPr>
          <p:cNvPr id="424" name="Google Shape;424;p49"/>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000000"/>
                </a:solidFill>
                <a:latin typeface="Raleway"/>
                <a:ea typeface="Raleway"/>
                <a:cs typeface="Raleway"/>
                <a:sym typeface="Raleway"/>
              </a:rPr>
              <a:t>Are there any key words or phrases that are common among popular videos?</a:t>
            </a:r>
            <a:endParaRPr sz="1200">
              <a:solidFill>
                <a:srgbClr val="000000"/>
              </a:solidFill>
              <a:latin typeface="Raleway"/>
              <a:ea typeface="Raleway"/>
              <a:cs typeface="Raleway"/>
              <a:sym typeface="Raleway"/>
            </a:endParaRPr>
          </a:p>
          <a:p>
            <a:pPr indent="0" lvl="0" marL="0" rtl="0" algn="l">
              <a:spcBef>
                <a:spcPts val="0"/>
              </a:spcBef>
              <a:spcAft>
                <a:spcPts val="1600"/>
              </a:spcAft>
              <a:buNone/>
            </a:pPr>
            <a:r>
              <a:t/>
            </a:r>
            <a:endParaRPr sz="1100">
              <a:solidFill>
                <a:srgbClr val="000000"/>
              </a:solidFill>
            </a:endParaRPr>
          </a:p>
        </p:txBody>
      </p:sp>
      <p:sp>
        <p:nvSpPr>
          <p:cNvPr id="425" name="Google Shape;425;p49"/>
          <p:cNvSpPr txBox="1"/>
          <p:nvPr/>
        </p:nvSpPr>
        <p:spPr>
          <a:xfrm>
            <a:off x="1677925" y="4359700"/>
            <a:ext cx="6462000" cy="32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500">
                <a:latin typeface="Raleway"/>
                <a:ea typeface="Raleway"/>
                <a:cs typeface="Raleway"/>
                <a:sym typeface="Raleway"/>
              </a:rPr>
              <a:t>Overall: What factors influence the popularity of a YouTube video?</a:t>
            </a:r>
            <a:endParaRPr b="1" sz="1500">
              <a:solidFill>
                <a:schemeClr val="accent1"/>
              </a:solidFill>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9" name="Shape 429"/>
        <p:cNvGrpSpPr/>
        <p:nvPr/>
      </p:nvGrpSpPr>
      <p:grpSpPr>
        <a:xfrm>
          <a:off x="0" y="0"/>
          <a:ext cx="0" cy="0"/>
          <a:chOff x="0" y="0"/>
          <a:chExt cx="0" cy="0"/>
        </a:xfrm>
      </p:grpSpPr>
      <p:sp>
        <p:nvSpPr>
          <p:cNvPr id="430" name="Google Shape;430;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Findings</a:t>
            </a:r>
            <a:endParaRPr/>
          </a:p>
        </p:txBody>
      </p:sp>
      <p:sp>
        <p:nvSpPr>
          <p:cNvPr id="431" name="Google Shape;431;p5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1</a:t>
            </a:r>
            <a:endParaRPr b="1" sz="800"/>
          </a:p>
        </p:txBody>
      </p:sp>
      <p:sp>
        <p:nvSpPr>
          <p:cNvPr id="432" name="Google Shape;432;p50"/>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000000"/>
                </a:solidFill>
                <a:latin typeface="Raleway"/>
                <a:ea typeface="Raleway"/>
                <a:cs typeface="Raleway"/>
                <a:sym typeface="Raleway"/>
              </a:rPr>
              <a:t>“How to” &amp; style, music, comedy, science and technology, news, and travel &amp; events </a:t>
            </a:r>
            <a:endParaRPr sz="1200">
              <a:solidFill>
                <a:srgbClr val="000000"/>
              </a:solidFill>
              <a:latin typeface="Raleway"/>
              <a:ea typeface="Raleway"/>
              <a:cs typeface="Raleway"/>
              <a:sym typeface="Raleway"/>
            </a:endParaRPr>
          </a:p>
          <a:p>
            <a:pPr indent="0" lvl="0" marL="0" rtl="0" algn="l">
              <a:lnSpc>
                <a:spcPct val="150000"/>
              </a:lnSpc>
              <a:spcBef>
                <a:spcPts val="0"/>
              </a:spcBef>
              <a:spcAft>
                <a:spcPts val="0"/>
              </a:spcAft>
              <a:buNone/>
            </a:pPr>
            <a:r>
              <a:t/>
            </a:r>
            <a:endParaRPr sz="1200">
              <a:solidFill>
                <a:srgbClr val="000000"/>
              </a:solidFill>
              <a:latin typeface="Raleway"/>
              <a:ea typeface="Raleway"/>
              <a:cs typeface="Raleway"/>
              <a:sym typeface="Raleway"/>
            </a:endParaRPr>
          </a:p>
          <a:p>
            <a:pPr indent="0" lvl="0" marL="0" rtl="0" algn="l">
              <a:lnSpc>
                <a:spcPct val="150000"/>
              </a:lnSpc>
              <a:spcBef>
                <a:spcPts val="0"/>
              </a:spcBef>
              <a:spcAft>
                <a:spcPts val="0"/>
              </a:spcAft>
              <a:buNone/>
            </a:pPr>
            <a:r>
              <a:t/>
            </a:r>
            <a:endParaRPr sz="1200">
              <a:solidFill>
                <a:srgbClr val="000000"/>
              </a:solidFill>
              <a:latin typeface="Raleway"/>
              <a:ea typeface="Raleway"/>
              <a:cs typeface="Raleway"/>
              <a:sym typeface="Raleway"/>
            </a:endParaRPr>
          </a:p>
          <a:p>
            <a:pPr indent="0" lvl="0" marL="0" rtl="0" algn="l">
              <a:spcBef>
                <a:spcPts val="0"/>
              </a:spcBef>
              <a:spcAft>
                <a:spcPts val="1600"/>
              </a:spcAft>
              <a:buNone/>
            </a:pPr>
            <a:r>
              <a:t/>
            </a:r>
            <a:endParaRPr sz="1100">
              <a:solidFill>
                <a:srgbClr val="000000"/>
              </a:solidFill>
            </a:endParaRPr>
          </a:p>
        </p:txBody>
      </p:sp>
      <p:sp>
        <p:nvSpPr>
          <p:cNvPr id="433" name="Google Shape;433;p50"/>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2</a:t>
            </a:r>
            <a:endParaRPr b="1" sz="800"/>
          </a:p>
        </p:txBody>
      </p:sp>
      <p:sp>
        <p:nvSpPr>
          <p:cNvPr id="434" name="Google Shape;434;p50"/>
          <p:cNvSpPr txBox="1"/>
          <p:nvPr>
            <p:ph idx="1" type="body"/>
          </p:nvPr>
        </p:nvSpPr>
        <p:spPr>
          <a:xfrm>
            <a:off x="1847691" y="3384100"/>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000000"/>
                </a:solidFill>
                <a:latin typeface="Raleway"/>
                <a:ea typeface="Raleway"/>
                <a:cs typeface="Raleway"/>
                <a:sym typeface="Raleway"/>
              </a:rPr>
              <a:t>Likes are very important!</a:t>
            </a:r>
            <a:endParaRPr sz="1400">
              <a:solidFill>
                <a:srgbClr val="000000"/>
              </a:solidFill>
              <a:latin typeface="Raleway"/>
              <a:ea typeface="Raleway"/>
              <a:cs typeface="Raleway"/>
              <a:sym typeface="Raleway"/>
            </a:endParaRPr>
          </a:p>
          <a:p>
            <a:pPr indent="0" lvl="0" marL="0" rtl="0" algn="l">
              <a:spcBef>
                <a:spcPts val="0"/>
              </a:spcBef>
              <a:spcAft>
                <a:spcPts val="1600"/>
              </a:spcAft>
              <a:buNone/>
            </a:pPr>
            <a:r>
              <a:t/>
            </a:r>
            <a:endParaRPr>
              <a:solidFill>
                <a:srgbClr val="000000"/>
              </a:solidFill>
            </a:endParaRPr>
          </a:p>
        </p:txBody>
      </p:sp>
      <p:sp>
        <p:nvSpPr>
          <p:cNvPr id="435" name="Google Shape;435;p50"/>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3</a:t>
            </a:r>
            <a:endParaRPr b="1" sz="800"/>
          </a:p>
        </p:txBody>
      </p:sp>
      <p:sp>
        <p:nvSpPr>
          <p:cNvPr id="436" name="Google Shape;436;p50"/>
          <p:cNvSpPr txBox="1"/>
          <p:nvPr>
            <p:ph idx="1" type="body"/>
          </p:nvPr>
        </p:nvSpPr>
        <p:spPr>
          <a:xfrm>
            <a:off x="5536112" y="2131175"/>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000000"/>
                </a:solidFill>
                <a:latin typeface="Raleway"/>
                <a:ea typeface="Raleway"/>
                <a:cs typeface="Raleway"/>
                <a:sym typeface="Raleway"/>
              </a:rPr>
              <a:t>Thurs, Fri, Sun, and Monday at 2pm or early in the morning</a:t>
            </a:r>
            <a:endParaRPr sz="1200">
              <a:solidFill>
                <a:srgbClr val="000000"/>
              </a:solidFill>
              <a:latin typeface="Raleway"/>
              <a:ea typeface="Raleway"/>
              <a:cs typeface="Raleway"/>
              <a:sym typeface="Raleway"/>
            </a:endParaRPr>
          </a:p>
          <a:p>
            <a:pPr indent="0" lvl="0" marL="0" rtl="0" algn="l">
              <a:spcBef>
                <a:spcPts val="0"/>
              </a:spcBef>
              <a:spcAft>
                <a:spcPts val="1600"/>
              </a:spcAft>
              <a:buNone/>
            </a:pPr>
            <a:r>
              <a:t/>
            </a:r>
            <a:endParaRPr sz="1100">
              <a:solidFill>
                <a:srgbClr val="000000"/>
              </a:solidFill>
            </a:endParaRPr>
          </a:p>
        </p:txBody>
      </p:sp>
      <p:sp>
        <p:nvSpPr>
          <p:cNvPr id="437" name="Google Shape;437;p50"/>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4</a:t>
            </a:r>
            <a:endParaRPr b="1" sz="800"/>
          </a:p>
        </p:txBody>
      </p:sp>
      <p:sp>
        <p:nvSpPr>
          <p:cNvPr id="438" name="Google Shape;438;p50"/>
          <p:cNvSpPr txBox="1"/>
          <p:nvPr>
            <p:ph idx="1" type="body"/>
          </p:nvPr>
        </p:nvSpPr>
        <p:spPr>
          <a:xfrm>
            <a:off x="5536112" y="3384100"/>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solidFill>
                  <a:srgbClr val="000000"/>
                </a:solidFill>
                <a:latin typeface="Raleway"/>
                <a:ea typeface="Raleway"/>
                <a:cs typeface="Raleway"/>
                <a:sym typeface="Raleway"/>
              </a:rPr>
              <a:t>Look at the Word Cloud Above!</a:t>
            </a:r>
            <a:endParaRPr sz="1400">
              <a:solidFill>
                <a:srgbClr val="000000"/>
              </a:solidFill>
              <a:latin typeface="Raleway"/>
              <a:ea typeface="Raleway"/>
              <a:cs typeface="Raleway"/>
              <a:sym typeface="Raleway"/>
            </a:endParaRPr>
          </a:p>
          <a:p>
            <a:pPr indent="0" lvl="0" marL="0" rtl="0" algn="l">
              <a:spcBef>
                <a:spcPts val="0"/>
              </a:spcBef>
              <a:spcAft>
                <a:spcPts val="1600"/>
              </a:spcAft>
              <a:buNone/>
            </a:pPr>
            <a:r>
              <a:t/>
            </a:r>
            <a:endParaRPr>
              <a:solidFill>
                <a:srgbClr val="000000"/>
              </a:solidFill>
            </a:endParaRPr>
          </a:p>
        </p:txBody>
      </p:sp>
      <p:sp>
        <p:nvSpPr>
          <p:cNvPr id="439" name="Google Shape;439;p50"/>
          <p:cNvSpPr txBox="1"/>
          <p:nvPr/>
        </p:nvSpPr>
        <p:spPr>
          <a:xfrm>
            <a:off x="1677925" y="4359700"/>
            <a:ext cx="6462000" cy="32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500">
                <a:latin typeface="Raleway"/>
                <a:ea typeface="Raleway"/>
                <a:cs typeface="Raleway"/>
                <a:sym typeface="Raleway"/>
              </a:rPr>
              <a:t>Overall: What factors influence the popularity of a YouTube video?</a:t>
            </a:r>
            <a:endParaRPr b="1" sz="1500">
              <a:solidFill>
                <a:schemeClr val="accent1"/>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 name="Shape 443"/>
        <p:cNvGrpSpPr/>
        <p:nvPr/>
      </p:nvGrpSpPr>
      <p:grpSpPr>
        <a:xfrm>
          <a:off x="0" y="0"/>
          <a:ext cx="0" cy="0"/>
          <a:chOff x="0" y="0"/>
          <a:chExt cx="0" cy="0"/>
        </a:xfrm>
      </p:grpSpPr>
      <p:sp>
        <p:nvSpPr>
          <p:cNvPr id="444" name="Google Shape;444;p51"/>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Findings</a:t>
            </a:r>
            <a:endParaRPr/>
          </a:p>
        </p:txBody>
      </p:sp>
      <p:sp>
        <p:nvSpPr>
          <p:cNvPr id="445" name="Google Shape;445;p51"/>
          <p:cNvSpPr txBox="1"/>
          <p:nvPr/>
        </p:nvSpPr>
        <p:spPr>
          <a:xfrm>
            <a:off x="812925" y="2246425"/>
            <a:ext cx="8010000" cy="25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9250" lvl="0" marL="457200" rtl="0" algn="l">
              <a:spcBef>
                <a:spcPts val="0"/>
              </a:spcBef>
              <a:spcAft>
                <a:spcPts val="0"/>
              </a:spcAft>
              <a:buClr>
                <a:schemeClr val="accent1"/>
              </a:buClr>
              <a:buSzPts val="1900"/>
              <a:buFont typeface="Lato"/>
              <a:buChar char="●"/>
            </a:pPr>
            <a:r>
              <a:rPr lang="en-GB" sz="1700" u="sng"/>
              <a:t>Popular Categories</a:t>
            </a:r>
            <a:r>
              <a:rPr lang="en-GB" sz="1700"/>
              <a:t>: How to &amp; style,comedy, music,comedy, science and technology, news and travel &amp; events </a:t>
            </a:r>
            <a:endParaRPr sz="1700"/>
          </a:p>
          <a:p>
            <a:pPr indent="-349250" lvl="0" marL="457200" rtl="0" algn="l">
              <a:spcBef>
                <a:spcPts val="0"/>
              </a:spcBef>
              <a:spcAft>
                <a:spcPts val="0"/>
              </a:spcAft>
              <a:buClr>
                <a:schemeClr val="accent1"/>
              </a:buClr>
              <a:buSzPts val="1900"/>
              <a:buFont typeface="Lato"/>
              <a:buChar char="●"/>
            </a:pPr>
            <a:r>
              <a:rPr lang="en-GB" sz="1700" u="sng"/>
              <a:t>Trend timeline</a:t>
            </a:r>
            <a:r>
              <a:rPr lang="en-GB" sz="1700"/>
              <a:t>: 3 days of being published</a:t>
            </a:r>
            <a:endParaRPr sz="1700"/>
          </a:p>
          <a:p>
            <a:pPr indent="-349250" lvl="0" marL="457200" rtl="0" algn="l">
              <a:spcBef>
                <a:spcPts val="0"/>
              </a:spcBef>
              <a:spcAft>
                <a:spcPts val="0"/>
              </a:spcAft>
              <a:buClr>
                <a:schemeClr val="accent1"/>
              </a:buClr>
              <a:buSzPts val="1900"/>
              <a:buFont typeface="Lato"/>
              <a:buChar char="●"/>
            </a:pPr>
            <a:r>
              <a:rPr lang="en-GB" sz="1700" u="sng"/>
              <a:t>Best time to post</a:t>
            </a:r>
            <a:r>
              <a:rPr lang="en-GB" sz="1700"/>
              <a:t>: Thurs,Fri,Sun and Monday at 2pm or early in the morning</a:t>
            </a:r>
            <a:endParaRPr sz="1700"/>
          </a:p>
          <a:p>
            <a:pPr indent="-349250" lvl="0" marL="457200" rtl="0" algn="l">
              <a:spcBef>
                <a:spcPts val="0"/>
              </a:spcBef>
              <a:spcAft>
                <a:spcPts val="0"/>
              </a:spcAft>
              <a:buClr>
                <a:schemeClr val="accent1"/>
              </a:buClr>
              <a:buSzPts val="1900"/>
              <a:buFont typeface="Lato"/>
              <a:buChar char="●"/>
            </a:pPr>
            <a:r>
              <a:rPr lang="en-GB" sz="1700"/>
              <a:t>Use trending keywords in title, channel title, tags &amp; description </a:t>
            </a:r>
            <a:endParaRPr sz="1700"/>
          </a:p>
          <a:p>
            <a:pPr indent="-349250" lvl="0" marL="457200" rtl="0" algn="l">
              <a:spcBef>
                <a:spcPts val="0"/>
              </a:spcBef>
              <a:spcAft>
                <a:spcPts val="0"/>
              </a:spcAft>
              <a:buClr>
                <a:schemeClr val="accent1"/>
              </a:buClr>
              <a:buSzPts val="1900"/>
              <a:buFont typeface="Lato"/>
              <a:buChar char="●"/>
            </a:pPr>
            <a:r>
              <a:rPr lang="en-GB" sz="1700"/>
              <a:t>Likes are very important! </a:t>
            </a:r>
            <a:endParaRPr sz="1700"/>
          </a:p>
          <a:p>
            <a:pPr indent="0" lvl="0" marL="457200" rtl="0" algn="l">
              <a:spcBef>
                <a:spcPts val="0"/>
              </a:spcBef>
              <a:spcAft>
                <a:spcPts val="0"/>
              </a:spcAft>
              <a:buNone/>
            </a:pPr>
            <a:r>
              <a:t/>
            </a:r>
            <a:endParaRPr sz="1700"/>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pic>
        <p:nvPicPr>
          <p:cNvPr id="451" name="Google Shape;451;p52"/>
          <p:cNvPicPr preferRelativeResize="0"/>
          <p:nvPr/>
        </p:nvPicPr>
        <p:blipFill>
          <a:blip r:embed="rId3">
            <a:alphaModFix/>
          </a:blip>
          <a:stretch>
            <a:fillRect/>
          </a:stretch>
        </p:blipFill>
        <p:spPr>
          <a:xfrm>
            <a:off x="5668500" y="1394750"/>
            <a:ext cx="1820691" cy="1851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2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Inspiration</a:t>
            </a:r>
            <a:endParaRPr/>
          </a:p>
          <a:p>
            <a:pPr indent="0" lvl="0" marL="0" rtl="0" algn="l">
              <a:spcBef>
                <a:spcPts val="0"/>
              </a:spcBef>
              <a:spcAft>
                <a:spcPts val="0"/>
              </a:spcAft>
              <a:buNone/>
            </a:pPr>
            <a:r>
              <a:t/>
            </a:r>
            <a:endParaRPr b="0"/>
          </a:p>
        </p:txBody>
      </p:sp>
      <p:sp>
        <p:nvSpPr>
          <p:cNvPr id="212" name="Google Shape;212;p21"/>
          <p:cNvSpPr txBox="1"/>
          <p:nvPr>
            <p:ph idx="1" type="body"/>
          </p:nvPr>
        </p:nvSpPr>
        <p:spPr>
          <a:xfrm>
            <a:off x="434175" y="2107950"/>
            <a:ext cx="3893400" cy="12714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chemeClr val="dk2"/>
              </a:buClr>
              <a:buSzPts val="2000"/>
              <a:buChar char="-"/>
            </a:pPr>
            <a:r>
              <a:rPr lang="en-GB" sz="2000">
                <a:solidFill>
                  <a:schemeClr val="dk2"/>
                </a:solidFill>
              </a:rPr>
              <a:t>8 to 12 year olds want to be “Youtubers” (Connections Academy)</a:t>
            </a:r>
            <a:endParaRPr sz="2000">
              <a:solidFill>
                <a:schemeClr val="dk2"/>
              </a:solidFill>
            </a:endParaRPr>
          </a:p>
          <a:p>
            <a:pPr indent="0" lvl="0" marL="457200" rtl="0" algn="l">
              <a:lnSpc>
                <a:spcPct val="100000"/>
              </a:lnSpc>
              <a:spcBef>
                <a:spcPts val="1600"/>
              </a:spcBef>
              <a:spcAft>
                <a:spcPts val="0"/>
              </a:spcAft>
              <a:buNone/>
            </a:pPr>
            <a:r>
              <a:t/>
            </a:r>
            <a:endParaRPr sz="2000">
              <a:solidFill>
                <a:schemeClr val="dk2"/>
              </a:solidFill>
            </a:endParaRPr>
          </a:p>
          <a:p>
            <a:pPr indent="-349250" lvl="0" marL="457200" rtl="0" algn="l">
              <a:lnSpc>
                <a:spcPct val="100000"/>
              </a:lnSpc>
              <a:spcBef>
                <a:spcPts val="1600"/>
              </a:spcBef>
              <a:spcAft>
                <a:spcPts val="0"/>
              </a:spcAft>
              <a:buClr>
                <a:schemeClr val="dk2"/>
              </a:buClr>
              <a:buSzPts val="1900"/>
              <a:buChar char="-"/>
            </a:pPr>
            <a:r>
              <a:rPr lang="en-GB" sz="1900">
                <a:solidFill>
                  <a:schemeClr val="dk2"/>
                </a:solidFill>
              </a:rPr>
              <a:t>Case Study: By Medium 2020 “Data-Driven Tips to Make a Video Go Viral on YouTube” </a:t>
            </a:r>
            <a:endParaRPr sz="1900">
              <a:solidFill>
                <a:schemeClr val="dk2"/>
              </a:solidFill>
            </a:endParaRPr>
          </a:p>
          <a:p>
            <a:pPr indent="0" lvl="0" marL="457200" rtl="0" algn="l">
              <a:spcBef>
                <a:spcPts val="0"/>
              </a:spcBef>
              <a:spcAft>
                <a:spcPts val="0"/>
              </a:spcAft>
              <a:buNone/>
            </a:pPr>
            <a:r>
              <a:t/>
            </a:r>
            <a:endParaRPr sz="1500">
              <a:solidFill>
                <a:schemeClr val="dk2"/>
              </a:solidFill>
            </a:endParaRPr>
          </a:p>
          <a:p>
            <a:pPr indent="0" lvl="0" marL="0" rtl="0" algn="l">
              <a:spcBef>
                <a:spcPts val="0"/>
              </a:spcBef>
              <a:spcAft>
                <a:spcPts val="1600"/>
              </a:spcAft>
              <a:buNone/>
            </a:pPr>
            <a:r>
              <a:t/>
            </a:r>
            <a:endParaRPr sz="900">
              <a:solidFill>
                <a:schemeClr val="dk2"/>
              </a:solidFill>
            </a:endParaRPr>
          </a:p>
        </p:txBody>
      </p:sp>
      <p:pic>
        <p:nvPicPr>
          <p:cNvPr id="213" name="Google Shape;213;p21"/>
          <p:cNvPicPr preferRelativeResize="0"/>
          <p:nvPr/>
        </p:nvPicPr>
        <p:blipFill>
          <a:blip r:embed="rId3">
            <a:alphaModFix/>
          </a:blip>
          <a:stretch>
            <a:fillRect/>
          </a:stretch>
        </p:blipFill>
        <p:spPr>
          <a:xfrm>
            <a:off x="5017038" y="2107943"/>
            <a:ext cx="3594100" cy="2394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7" name="Shape 217"/>
        <p:cNvGrpSpPr/>
        <p:nvPr/>
      </p:nvGrpSpPr>
      <p:grpSpPr>
        <a:xfrm>
          <a:off x="0" y="0"/>
          <a:ext cx="0" cy="0"/>
          <a:chOff x="0" y="0"/>
          <a:chExt cx="0" cy="0"/>
        </a:xfrm>
      </p:grpSpPr>
      <p:sp>
        <p:nvSpPr>
          <p:cNvPr id="218" name="Google Shape;218;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 for Exploration</a:t>
            </a:r>
            <a:endParaRPr/>
          </a:p>
        </p:txBody>
      </p:sp>
      <p:sp>
        <p:nvSpPr>
          <p:cNvPr id="219" name="Google Shape;219;p22"/>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1</a:t>
            </a:r>
            <a:endParaRPr b="1" sz="800"/>
          </a:p>
        </p:txBody>
      </p:sp>
      <p:sp>
        <p:nvSpPr>
          <p:cNvPr id="220" name="Google Shape;220;p22"/>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000000"/>
                </a:solidFill>
                <a:latin typeface="Raleway"/>
                <a:ea typeface="Raleway"/>
                <a:cs typeface="Raleway"/>
                <a:sym typeface="Raleway"/>
              </a:rPr>
              <a:t>What category do the trending videos on YouTube platform usually belong to?</a:t>
            </a:r>
            <a:endParaRPr sz="1200">
              <a:solidFill>
                <a:srgbClr val="000000"/>
              </a:solidFill>
              <a:latin typeface="Raleway"/>
              <a:ea typeface="Raleway"/>
              <a:cs typeface="Raleway"/>
              <a:sym typeface="Raleway"/>
            </a:endParaRPr>
          </a:p>
          <a:p>
            <a:pPr indent="0" lvl="0" marL="0" rtl="0" algn="l">
              <a:spcBef>
                <a:spcPts val="0"/>
              </a:spcBef>
              <a:spcAft>
                <a:spcPts val="1600"/>
              </a:spcAft>
              <a:buNone/>
            </a:pPr>
            <a:r>
              <a:t/>
            </a:r>
            <a:endParaRPr sz="1100">
              <a:solidFill>
                <a:srgbClr val="000000"/>
              </a:solidFill>
            </a:endParaRPr>
          </a:p>
        </p:txBody>
      </p:sp>
      <p:sp>
        <p:nvSpPr>
          <p:cNvPr id="221" name="Google Shape;221;p22"/>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2</a:t>
            </a:r>
            <a:endParaRPr b="1" sz="800"/>
          </a:p>
        </p:txBody>
      </p:sp>
      <p:sp>
        <p:nvSpPr>
          <p:cNvPr id="222" name="Google Shape;222;p22"/>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000000"/>
                </a:solidFill>
                <a:latin typeface="Raleway"/>
                <a:ea typeface="Raleway"/>
                <a:cs typeface="Raleway"/>
                <a:sym typeface="Raleway"/>
              </a:rPr>
              <a:t>What is the relationship between different metrics in a video, like views, likes, and comment counts? </a:t>
            </a:r>
            <a:endParaRPr sz="1200">
              <a:solidFill>
                <a:srgbClr val="000000"/>
              </a:solidFill>
              <a:latin typeface="Raleway"/>
              <a:ea typeface="Raleway"/>
              <a:cs typeface="Raleway"/>
              <a:sym typeface="Raleway"/>
            </a:endParaRPr>
          </a:p>
          <a:p>
            <a:pPr indent="0" lvl="0" marL="0" rtl="0" algn="l">
              <a:spcBef>
                <a:spcPts val="0"/>
              </a:spcBef>
              <a:spcAft>
                <a:spcPts val="1600"/>
              </a:spcAft>
              <a:buNone/>
            </a:pPr>
            <a:r>
              <a:t/>
            </a:r>
            <a:endParaRPr sz="1100">
              <a:solidFill>
                <a:srgbClr val="000000"/>
              </a:solidFill>
            </a:endParaRPr>
          </a:p>
        </p:txBody>
      </p:sp>
      <p:sp>
        <p:nvSpPr>
          <p:cNvPr id="223" name="Google Shape;223;p22"/>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3</a:t>
            </a:r>
            <a:endParaRPr b="1" sz="800"/>
          </a:p>
        </p:txBody>
      </p:sp>
      <p:sp>
        <p:nvSpPr>
          <p:cNvPr id="224" name="Google Shape;224;p22"/>
          <p:cNvSpPr txBox="1"/>
          <p:nvPr>
            <p:ph idx="1" type="body"/>
          </p:nvPr>
        </p:nvSpPr>
        <p:spPr>
          <a:xfrm>
            <a:off x="5536112" y="2054975"/>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000000"/>
                </a:solidFill>
                <a:latin typeface="Raleway"/>
                <a:ea typeface="Raleway"/>
                <a:cs typeface="Raleway"/>
                <a:sym typeface="Raleway"/>
              </a:rPr>
              <a:t>What’s the best time in a day or week to upload videos? </a:t>
            </a:r>
            <a:endParaRPr sz="1200">
              <a:solidFill>
                <a:srgbClr val="000000"/>
              </a:solidFill>
              <a:latin typeface="Raleway"/>
              <a:ea typeface="Raleway"/>
              <a:cs typeface="Raleway"/>
              <a:sym typeface="Raleway"/>
            </a:endParaRPr>
          </a:p>
          <a:p>
            <a:pPr indent="0" lvl="0" marL="0" rtl="0" algn="l">
              <a:spcBef>
                <a:spcPts val="0"/>
              </a:spcBef>
              <a:spcAft>
                <a:spcPts val="1600"/>
              </a:spcAft>
              <a:buNone/>
            </a:pPr>
            <a:r>
              <a:t/>
            </a:r>
            <a:endParaRPr sz="1100">
              <a:solidFill>
                <a:srgbClr val="000000"/>
              </a:solidFill>
            </a:endParaRPr>
          </a:p>
        </p:txBody>
      </p:sp>
      <p:sp>
        <p:nvSpPr>
          <p:cNvPr id="225" name="Google Shape;225;p22"/>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4</a:t>
            </a:r>
            <a:endParaRPr b="1" sz="800"/>
          </a:p>
        </p:txBody>
      </p:sp>
      <p:sp>
        <p:nvSpPr>
          <p:cNvPr id="226" name="Google Shape;226;p22"/>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000000"/>
                </a:solidFill>
                <a:latin typeface="Raleway"/>
                <a:ea typeface="Raleway"/>
                <a:cs typeface="Raleway"/>
                <a:sym typeface="Raleway"/>
              </a:rPr>
              <a:t>Are there any key words or phrases that are common among popular videos?</a:t>
            </a:r>
            <a:endParaRPr sz="1200">
              <a:solidFill>
                <a:srgbClr val="000000"/>
              </a:solidFill>
              <a:latin typeface="Raleway"/>
              <a:ea typeface="Raleway"/>
              <a:cs typeface="Raleway"/>
              <a:sym typeface="Raleway"/>
            </a:endParaRPr>
          </a:p>
          <a:p>
            <a:pPr indent="0" lvl="0" marL="0" rtl="0" algn="l">
              <a:spcBef>
                <a:spcPts val="0"/>
              </a:spcBef>
              <a:spcAft>
                <a:spcPts val="1600"/>
              </a:spcAft>
              <a:buNone/>
            </a:pPr>
            <a:r>
              <a:t/>
            </a:r>
            <a:endParaRPr sz="1100">
              <a:solidFill>
                <a:srgbClr val="000000"/>
              </a:solidFill>
            </a:endParaRPr>
          </a:p>
        </p:txBody>
      </p:sp>
      <p:sp>
        <p:nvSpPr>
          <p:cNvPr id="227" name="Google Shape;227;p22"/>
          <p:cNvSpPr txBox="1"/>
          <p:nvPr/>
        </p:nvSpPr>
        <p:spPr>
          <a:xfrm>
            <a:off x="1677925" y="4359700"/>
            <a:ext cx="6462000" cy="32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500">
                <a:latin typeface="Raleway"/>
                <a:ea typeface="Raleway"/>
                <a:cs typeface="Raleway"/>
                <a:sym typeface="Raleway"/>
              </a:rPr>
              <a:t>Overall: What factors influence the popularity of a YouTube video?</a:t>
            </a:r>
            <a:endParaRPr b="1" sz="1500">
              <a:solidFill>
                <a:schemeClr val="accent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sp>
        <p:nvSpPr>
          <p:cNvPr id="232" name="Google Shape;232;p23"/>
          <p:cNvSpPr txBox="1"/>
          <p:nvPr>
            <p:ph type="title"/>
          </p:nvPr>
        </p:nvSpPr>
        <p:spPr>
          <a:xfrm>
            <a:off x="721225" y="1334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 Source</a:t>
            </a:r>
            <a:endParaRPr>
              <a:solidFill>
                <a:srgbClr val="000000"/>
              </a:solidFill>
            </a:endParaRPr>
          </a:p>
          <a:p>
            <a:pPr indent="0" lvl="0" marL="0" rtl="0" algn="l">
              <a:spcBef>
                <a:spcPts val="0"/>
              </a:spcBef>
              <a:spcAft>
                <a:spcPts val="0"/>
              </a:spcAft>
              <a:buNone/>
            </a:pPr>
            <a:r>
              <a:t/>
            </a:r>
            <a:endParaRPr b="0">
              <a:solidFill>
                <a:srgbClr val="000000"/>
              </a:solidFill>
            </a:endParaRPr>
          </a:p>
        </p:txBody>
      </p:sp>
      <p:sp>
        <p:nvSpPr>
          <p:cNvPr id="233" name="Google Shape;233;p23"/>
          <p:cNvSpPr txBox="1"/>
          <p:nvPr>
            <p:ph idx="1" type="body"/>
          </p:nvPr>
        </p:nvSpPr>
        <p:spPr>
          <a:xfrm>
            <a:off x="806250" y="23030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rgbClr val="000000"/>
                </a:solidFill>
              </a:rPr>
              <a:t>Source 1:</a:t>
            </a:r>
            <a:r>
              <a:rPr b="1" lang="en-GB" sz="1600">
                <a:solidFill>
                  <a:srgbClr val="000000"/>
                </a:solidFill>
              </a:rPr>
              <a:t> Kaggle Data set that is updated everyday which uses Youtube Data API v3 for getting trending videos by region </a:t>
            </a:r>
            <a:endParaRPr b="1" sz="1600">
              <a:solidFill>
                <a:srgbClr val="000000"/>
              </a:solidFill>
            </a:endParaRPr>
          </a:p>
          <a:p>
            <a:pPr indent="0" lvl="0" marL="0" rtl="0" algn="l">
              <a:spcBef>
                <a:spcPts val="1600"/>
              </a:spcBef>
              <a:spcAft>
                <a:spcPts val="0"/>
              </a:spcAft>
              <a:buNone/>
            </a:pPr>
            <a:r>
              <a:rPr b="1" lang="en-GB" sz="1800">
                <a:solidFill>
                  <a:srgbClr val="000000"/>
                </a:solidFill>
              </a:rPr>
              <a:t>From 2020-2023</a:t>
            </a:r>
            <a:endParaRPr b="1" sz="1800">
              <a:solidFill>
                <a:srgbClr val="000000"/>
              </a:solidFill>
            </a:endParaRPr>
          </a:p>
          <a:p>
            <a:pPr indent="0" lvl="0" marL="0" rtl="0" algn="l">
              <a:spcBef>
                <a:spcPts val="1600"/>
              </a:spcBef>
              <a:spcAft>
                <a:spcPts val="0"/>
              </a:spcAft>
              <a:buNone/>
            </a:pPr>
            <a:r>
              <a:t/>
            </a:r>
            <a:endParaRPr b="1" sz="1600">
              <a:solidFill>
                <a:srgbClr val="000000"/>
              </a:solidFill>
            </a:endParaRPr>
          </a:p>
          <a:p>
            <a:pPr indent="0" lvl="0" marL="0" rtl="0" algn="l">
              <a:spcBef>
                <a:spcPts val="1600"/>
              </a:spcBef>
              <a:spcAft>
                <a:spcPts val="0"/>
              </a:spcAft>
              <a:buNone/>
            </a:pPr>
            <a:r>
              <a:t/>
            </a:r>
            <a:endParaRPr b="1" sz="1600">
              <a:solidFill>
                <a:srgbClr val="000000"/>
              </a:solidFill>
            </a:endParaRPr>
          </a:p>
          <a:p>
            <a:pPr indent="0" lvl="0" marL="0" rtl="0" algn="l">
              <a:spcBef>
                <a:spcPts val="0"/>
              </a:spcBef>
              <a:spcAft>
                <a:spcPts val="1600"/>
              </a:spcAft>
              <a:buNone/>
            </a:pPr>
            <a:r>
              <a:t/>
            </a:r>
            <a:endParaRPr sz="1100">
              <a:solidFill>
                <a:srgbClr val="000000"/>
              </a:solidFill>
            </a:endParaRPr>
          </a:p>
        </p:txBody>
      </p:sp>
      <p:pic>
        <p:nvPicPr>
          <p:cNvPr id="234" name="Google Shape;234;p23"/>
          <p:cNvPicPr preferRelativeResize="0"/>
          <p:nvPr/>
        </p:nvPicPr>
        <p:blipFill>
          <a:blip r:embed="rId3">
            <a:alphaModFix/>
          </a:blip>
          <a:stretch>
            <a:fillRect/>
          </a:stretch>
        </p:blipFill>
        <p:spPr>
          <a:xfrm>
            <a:off x="6557200" y="3158088"/>
            <a:ext cx="1988250" cy="1120500"/>
          </a:xfrm>
          <a:prstGeom prst="rect">
            <a:avLst/>
          </a:prstGeom>
          <a:noFill/>
          <a:ln>
            <a:noFill/>
          </a:ln>
        </p:spPr>
      </p:pic>
      <p:pic>
        <p:nvPicPr>
          <p:cNvPr id="235" name="Google Shape;235;p23"/>
          <p:cNvPicPr preferRelativeResize="0"/>
          <p:nvPr/>
        </p:nvPicPr>
        <p:blipFill>
          <a:blip r:embed="rId4">
            <a:alphaModFix/>
          </a:blip>
          <a:stretch>
            <a:fillRect/>
          </a:stretch>
        </p:blipFill>
        <p:spPr>
          <a:xfrm>
            <a:off x="6275474" y="1699937"/>
            <a:ext cx="2551690" cy="1216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9" name="Shape 239"/>
        <p:cNvGrpSpPr/>
        <p:nvPr/>
      </p:nvGrpSpPr>
      <p:grpSpPr>
        <a:xfrm>
          <a:off x="0" y="0"/>
          <a:ext cx="0" cy="0"/>
          <a:chOff x="0" y="0"/>
          <a:chExt cx="0" cy="0"/>
        </a:xfrm>
      </p:grpSpPr>
      <p:sp>
        <p:nvSpPr>
          <p:cNvPr id="240" name="Google Shape;240;p24"/>
          <p:cNvSpPr txBox="1"/>
          <p:nvPr>
            <p:ph type="title"/>
          </p:nvPr>
        </p:nvSpPr>
        <p:spPr>
          <a:xfrm>
            <a:off x="721225" y="1334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 Source</a:t>
            </a:r>
            <a:endParaRPr>
              <a:solidFill>
                <a:srgbClr val="000000"/>
              </a:solidFill>
            </a:endParaRPr>
          </a:p>
          <a:p>
            <a:pPr indent="0" lvl="0" marL="0" rtl="0" algn="l">
              <a:spcBef>
                <a:spcPts val="0"/>
              </a:spcBef>
              <a:spcAft>
                <a:spcPts val="0"/>
              </a:spcAft>
              <a:buNone/>
            </a:pPr>
            <a:r>
              <a:t/>
            </a:r>
            <a:endParaRPr b="0">
              <a:solidFill>
                <a:srgbClr val="000000"/>
              </a:solidFill>
            </a:endParaRPr>
          </a:p>
        </p:txBody>
      </p:sp>
      <p:sp>
        <p:nvSpPr>
          <p:cNvPr id="241" name="Google Shape;241;p24"/>
          <p:cNvSpPr txBox="1"/>
          <p:nvPr>
            <p:ph idx="1" type="body"/>
          </p:nvPr>
        </p:nvSpPr>
        <p:spPr>
          <a:xfrm>
            <a:off x="721225" y="22860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rgbClr val="000000"/>
                </a:solidFill>
              </a:rPr>
              <a:t>Source 2</a:t>
            </a:r>
            <a:r>
              <a:rPr b="1" lang="en-GB" sz="1600">
                <a:solidFill>
                  <a:srgbClr val="000000"/>
                </a:solidFill>
              </a:rPr>
              <a:t>: Web crawling devpicker.com’s random youtube video generator for non trending videos</a:t>
            </a:r>
            <a:endParaRPr b="1" sz="1600">
              <a:solidFill>
                <a:srgbClr val="000000"/>
              </a:solidFill>
            </a:endParaRPr>
          </a:p>
          <a:p>
            <a:pPr indent="0" lvl="0" marL="0" rtl="0" algn="l">
              <a:spcBef>
                <a:spcPts val="0"/>
              </a:spcBef>
              <a:spcAft>
                <a:spcPts val="0"/>
              </a:spcAft>
              <a:buNone/>
            </a:pPr>
            <a:r>
              <a:t/>
            </a:r>
            <a:endParaRPr b="1" sz="1600">
              <a:solidFill>
                <a:srgbClr val="000000"/>
              </a:solidFill>
            </a:endParaRPr>
          </a:p>
          <a:p>
            <a:pPr indent="0" lvl="0" marL="0" rtl="0" algn="l">
              <a:spcBef>
                <a:spcPts val="0"/>
              </a:spcBef>
              <a:spcAft>
                <a:spcPts val="1600"/>
              </a:spcAft>
              <a:buNone/>
            </a:pPr>
            <a:r>
              <a:t/>
            </a:r>
            <a:endParaRPr sz="1100">
              <a:solidFill>
                <a:srgbClr val="000000"/>
              </a:solidFill>
            </a:endParaRPr>
          </a:p>
        </p:txBody>
      </p:sp>
      <p:pic>
        <p:nvPicPr>
          <p:cNvPr id="242" name="Google Shape;242;p24"/>
          <p:cNvPicPr preferRelativeResize="0"/>
          <p:nvPr/>
        </p:nvPicPr>
        <p:blipFill>
          <a:blip r:embed="rId3">
            <a:alphaModFix/>
          </a:blip>
          <a:stretch>
            <a:fillRect/>
          </a:stretch>
        </p:blipFill>
        <p:spPr>
          <a:xfrm>
            <a:off x="490950" y="3361262"/>
            <a:ext cx="1680975" cy="1673875"/>
          </a:xfrm>
          <a:prstGeom prst="rect">
            <a:avLst/>
          </a:prstGeom>
          <a:noFill/>
          <a:ln>
            <a:noFill/>
          </a:ln>
        </p:spPr>
      </p:pic>
      <p:pic>
        <p:nvPicPr>
          <p:cNvPr id="243" name="Google Shape;243;p24"/>
          <p:cNvPicPr preferRelativeResize="0"/>
          <p:nvPr/>
        </p:nvPicPr>
        <p:blipFill>
          <a:blip r:embed="rId4">
            <a:alphaModFix/>
          </a:blip>
          <a:stretch>
            <a:fillRect/>
          </a:stretch>
        </p:blipFill>
        <p:spPr>
          <a:xfrm>
            <a:off x="2713850" y="3508638"/>
            <a:ext cx="1216425" cy="1216425"/>
          </a:xfrm>
          <a:prstGeom prst="rect">
            <a:avLst/>
          </a:prstGeom>
          <a:noFill/>
          <a:ln>
            <a:noFill/>
          </a:ln>
        </p:spPr>
      </p:pic>
      <p:pic>
        <p:nvPicPr>
          <p:cNvPr id="244" name="Google Shape;244;p24"/>
          <p:cNvPicPr preferRelativeResize="0"/>
          <p:nvPr/>
        </p:nvPicPr>
        <p:blipFill>
          <a:blip r:embed="rId5">
            <a:alphaModFix/>
          </a:blip>
          <a:stretch>
            <a:fillRect/>
          </a:stretch>
        </p:blipFill>
        <p:spPr>
          <a:xfrm>
            <a:off x="5777725" y="3637938"/>
            <a:ext cx="1988250" cy="1120500"/>
          </a:xfrm>
          <a:prstGeom prst="rect">
            <a:avLst/>
          </a:prstGeom>
          <a:noFill/>
          <a:ln>
            <a:noFill/>
          </a:ln>
        </p:spPr>
      </p:pic>
      <p:sp>
        <p:nvSpPr>
          <p:cNvPr id="245" name="Google Shape;245;p24"/>
          <p:cNvSpPr txBox="1"/>
          <p:nvPr/>
        </p:nvSpPr>
        <p:spPr>
          <a:xfrm>
            <a:off x="4148675" y="3874975"/>
            <a:ext cx="13623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accent1"/>
                </a:solidFill>
                <a:latin typeface="Lato"/>
                <a:ea typeface="Lato"/>
                <a:cs typeface="Lato"/>
                <a:sym typeface="Lato"/>
              </a:rPr>
              <a:t>= videoID</a:t>
            </a:r>
            <a:endParaRPr sz="2100">
              <a:solidFill>
                <a:schemeClr val="accent1"/>
              </a:solidFill>
              <a:latin typeface="Lato"/>
              <a:ea typeface="Lato"/>
              <a:cs typeface="Lato"/>
              <a:sym typeface="Lato"/>
            </a:endParaRPr>
          </a:p>
        </p:txBody>
      </p:sp>
      <p:sp>
        <p:nvSpPr>
          <p:cNvPr id="246" name="Google Shape;246;p24"/>
          <p:cNvSpPr txBox="1"/>
          <p:nvPr/>
        </p:nvSpPr>
        <p:spPr>
          <a:xfrm>
            <a:off x="2231125" y="3830501"/>
            <a:ext cx="2112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1"/>
                </a:solidFill>
                <a:latin typeface="Lato"/>
                <a:ea typeface="Lato"/>
                <a:cs typeface="Lato"/>
                <a:sym typeface="Lato"/>
              </a:rPr>
              <a:t>+</a:t>
            </a:r>
            <a:endParaRPr sz="1800">
              <a:solidFill>
                <a:schemeClr val="accent1"/>
              </a:solidFill>
              <a:latin typeface="Lato"/>
              <a:ea typeface="Lato"/>
              <a:cs typeface="Lato"/>
              <a:sym typeface="Lato"/>
            </a:endParaRPr>
          </a:p>
        </p:txBody>
      </p:sp>
      <p:sp>
        <p:nvSpPr>
          <p:cNvPr id="247" name="Google Shape;247;p24"/>
          <p:cNvSpPr/>
          <p:nvPr/>
        </p:nvSpPr>
        <p:spPr>
          <a:xfrm>
            <a:off x="5510975" y="4037800"/>
            <a:ext cx="211200" cy="15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48" name="Google Shape;248;p24"/>
          <p:cNvPicPr preferRelativeResize="0"/>
          <p:nvPr/>
        </p:nvPicPr>
        <p:blipFill>
          <a:blip r:embed="rId6">
            <a:alphaModFix/>
          </a:blip>
          <a:stretch>
            <a:fillRect/>
          </a:stretch>
        </p:blipFill>
        <p:spPr>
          <a:xfrm>
            <a:off x="4443651" y="1203375"/>
            <a:ext cx="4572001" cy="2013647"/>
          </a:xfrm>
          <a:prstGeom prst="rect">
            <a:avLst/>
          </a:prstGeom>
          <a:noFill/>
          <a:ln>
            <a:noFill/>
          </a:ln>
        </p:spPr>
      </p:pic>
      <p:pic>
        <p:nvPicPr>
          <p:cNvPr id="249" name="Google Shape;249;p24"/>
          <p:cNvPicPr preferRelativeResize="0"/>
          <p:nvPr/>
        </p:nvPicPr>
        <p:blipFill>
          <a:blip r:embed="rId7">
            <a:alphaModFix/>
          </a:blip>
          <a:stretch>
            <a:fillRect/>
          </a:stretch>
        </p:blipFill>
        <p:spPr>
          <a:xfrm>
            <a:off x="7965350" y="3361257"/>
            <a:ext cx="1034400" cy="1034400"/>
          </a:xfrm>
          <a:prstGeom prst="rect">
            <a:avLst/>
          </a:prstGeom>
          <a:noFill/>
          <a:ln>
            <a:noFill/>
          </a:ln>
        </p:spPr>
      </p:pic>
      <p:sp>
        <p:nvSpPr>
          <p:cNvPr id="250" name="Google Shape;250;p24"/>
          <p:cNvSpPr txBox="1"/>
          <p:nvPr/>
        </p:nvSpPr>
        <p:spPr>
          <a:xfrm>
            <a:off x="7965350" y="4375825"/>
            <a:ext cx="12954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2020-2023</a:t>
            </a:r>
            <a:endParaRPr sz="13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4" name="Shape 254"/>
        <p:cNvGrpSpPr/>
        <p:nvPr/>
      </p:nvGrpSpPr>
      <p:grpSpPr>
        <a:xfrm>
          <a:off x="0" y="0"/>
          <a:ext cx="0" cy="0"/>
          <a:chOff x="0" y="0"/>
          <a:chExt cx="0" cy="0"/>
        </a:xfrm>
      </p:grpSpPr>
      <p:sp>
        <p:nvSpPr>
          <p:cNvPr id="255" name="Google Shape;255;p25"/>
          <p:cNvSpPr txBox="1"/>
          <p:nvPr>
            <p:ph type="title"/>
          </p:nvPr>
        </p:nvSpPr>
        <p:spPr>
          <a:xfrm>
            <a:off x="704525" y="655525"/>
            <a:ext cx="6303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 Description</a:t>
            </a:r>
            <a:endParaRPr/>
          </a:p>
        </p:txBody>
      </p:sp>
      <p:sp>
        <p:nvSpPr>
          <p:cNvPr id="256" name="Google Shape;256;p25"/>
          <p:cNvSpPr txBox="1"/>
          <p:nvPr>
            <p:ph idx="1" type="body"/>
          </p:nvPr>
        </p:nvSpPr>
        <p:spPr>
          <a:xfrm>
            <a:off x="790975" y="2206325"/>
            <a:ext cx="1959900" cy="194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50">
                <a:solidFill>
                  <a:srgbClr val="000000"/>
                </a:solidFill>
              </a:rPr>
              <a:t>v</a:t>
            </a:r>
            <a:r>
              <a:rPr lang="en-GB" sz="1450">
                <a:solidFill>
                  <a:srgbClr val="000000"/>
                </a:solidFill>
              </a:rPr>
              <a:t>ideo_id</a:t>
            </a:r>
            <a:endParaRPr sz="1450">
              <a:solidFill>
                <a:srgbClr val="000000"/>
              </a:solidFill>
            </a:endParaRPr>
          </a:p>
          <a:p>
            <a:pPr indent="0" lvl="0" marL="0" rtl="0" algn="l">
              <a:lnSpc>
                <a:spcPct val="100000"/>
              </a:lnSpc>
              <a:spcBef>
                <a:spcPts val="0"/>
              </a:spcBef>
              <a:spcAft>
                <a:spcPts val="0"/>
              </a:spcAft>
              <a:buNone/>
            </a:pPr>
            <a:r>
              <a:rPr lang="en-GB" sz="1450">
                <a:solidFill>
                  <a:srgbClr val="000000"/>
                </a:solidFill>
              </a:rPr>
              <a:t>channel_id            </a:t>
            </a:r>
            <a:endParaRPr sz="1450">
              <a:solidFill>
                <a:srgbClr val="000000"/>
              </a:solidFill>
            </a:endParaRPr>
          </a:p>
          <a:p>
            <a:pPr indent="0" lvl="0" marL="0" rtl="0" algn="l">
              <a:lnSpc>
                <a:spcPct val="100000"/>
              </a:lnSpc>
              <a:spcBef>
                <a:spcPts val="0"/>
              </a:spcBef>
              <a:spcAft>
                <a:spcPts val="0"/>
              </a:spcAft>
              <a:buNone/>
            </a:pPr>
            <a:r>
              <a:rPr lang="en-GB" sz="1450">
                <a:solidFill>
                  <a:srgbClr val="000000"/>
                </a:solidFill>
              </a:rPr>
              <a:t>channel_title         </a:t>
            </a:r>
            <a:endParaRPr sz="1450">
              <a:solidFill>
                <a:srgbClr val="000000"/>
              </a:solidFill>
            </a:endParaRPr>
          </a:p>
          <a:p>
            <a:pPr indent="0" lvl="0" marL="0" rtl="0" algn="l">
              <a:lnSpc>
                <a:spcPct val="100000"/>
              </a:lnSpc>
              <a:spcBef>
                <a:spcPts val="0"/>
              </a:spcBef>
              <a:spcAft>
                <a:spcPts val="0"/>
              </a:spcAft>
              <a:buNone/>
            </a:pPr>
            <a:r>
              <a:rPr lang="en-GB" sz="1450">
                <a:solidFill>
                  <a:srgbClr val="000000"/>
                </a:solidFill>
              </a:rPr>
              <a:t>category_id            </a:t>
            </a:r>
            <a:endParaRPr sz="1450">
              <a:solidFill>
                <a:srgbClr val="000000"/>
              </a:solidFill>
            </a:endParaRPr>
          </a:p>
          <a:p>
            <a:pPr indent="0" lvl="0" marL="0" rtl="0" algn="l">
              <a:lnSpc>
                <a:spcPct val="100000"/>
              </a:lnSpc>
              <a:spcBef>
                <a:spcPts val="0"/>
              </a:spcBef>
              <a:spcAft>
                <a:spcPts val="0"/>
              </a:spcAft>
              <a:buNone/>
            </a:pPr>
            <a:r>
              <a:rPr lang="en-GB" sz="1450">
                <a:solidFill>
                  <a:srgbClr val="000000"/>
                </a:solidFill>
              </a:rPr>
              <a:t>trending_date  </a:t>
            </a:r>
            <a:endParaRPr sz="1450">
              <a:solidFill>
                <a:srgbClr val="000000"/>
              </a:solidFill>
            </a:endParaRPr>
          </a:p>
          <a:p>
            <a:pPr indent="0" lvl="0" marL="0" rtl="0" algn="l">
              <a:lnSpc>
                <a:spcPct val="100000"/>
              </a:lnSpc>
              <a:spcBef>
                <a:spcPts val="0"/>
              </a:spcBef>
              <a:spcAft>
                <a:spcPts val="0"/>
              </a:spcAft>
              <a:buNone/>
            </a:pPr>
            <a:r>
              <a:rPr lang="en-GB" sz="1450">
                <a:solidFill>
                  <a:srgbClr val="000000"/>
                </a:solidFill>
              </a:rPr>
              <a:t>publishedAt      </a:t>
            </a:r>
            <a:endParaRPr sz="1450">
              <a:solidFill>
                <a:srgbClr val="000000"/>
              </a:solidFill>
            </a:endParaRPr>
          </a:p>
          <a:p>
            <a:pPr indent="0" lvl="0" marL="0" rtl="0" algn="l">
              <a:lnSpc>
                <a:spcPct val="100000"/>
              </a:lnSpc>
              <a:spcBef>
                <a:spcPts val="0"/>
              </a:spcBef>
              <a:spcAft>
                <a:spcPts val="0"/>
              </a:spcAft>
              <a:buNone/>
            </a:pPr>
            <a:r>
              <a:rPr lang="en-GB" sz="1450">
                <a:solidFill>
                  <a:srgbClr val="000000"/>
                </a:solidFill>
              </a:rPr>
              <a:t>tags                 </a:t>
            </a:r>
            <a:endParaRPr sz="1450">
              <a:solidFill>
                <a:srgbClr val="000000"/>
              </a:solidFill>
            </a:endParaRPr>
          </a:p>
          <a:p>
            <a:pPr indent="0" lvl="0" marL="0" rtl="0" algn="l">
              <a:lnSpc>
                <a:spcPct val="100000"/>
              </a:lnSpc>
              <a:spcBef>
                <a:spcPts val="0"/>
              </a:spcBef>
              <a:spcAft>
                <a:spcPts val="0"/>
              </a:spcAft>
              <a:buNone/>
            </a:pPr>
            <a:r>
              <a:rPr lang="en-GB" sz="1450">
                <a:solidFill>
                  <a:srgbClr val="000000"/>
                </a:solidFill>
              </a:rPr>
              <a:t>view_count         </a:t>
            </a:r>
            <a:endParaRPr sz="1200">
              <a:solidFill>
                <a:srgbClr val="000000"/>
              </a:solidFill>
            </a:endParaRPr>
          </a:p>
        </p:txBody>
      </p:sp>
      <p:sp>
        <p:nvSpPr>
          <p:cNvPr id="257" name="Google Shape;257;p25"/>
          <p:cNvSpPr txBox="1"/>
          <p:nvPr/>
        </p:nvSpPr>
        <p:spPr>
          <a:xfrm>
            <a:off x="790975" y="1586025"/>
            <a:ext cx="26439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rgbClr val="1F1F1F"/>
                </a:solidFill>
                <a:latin typeface="Lato"/>
                <a:ea typeface="Lato"/>
                <a:cs typeface="Lato"/>
                <a:sym typeface="Lato"/>
              </a:rPr>
              <a:t>16 columns x 3865 rows </a:t>
            </a:r>
            <a:endParaRPr b="1" sz="1500">
              <a:solidFill>
                <a:srgbClr val="1F1F1F"/>
              </a:solidFill>
              <a:latin typeface="Lato"/>
              <a:ea typeface="Lato"/>
              <a:cs typeface="Lato"/>
              <a:sym typeface="Lato"/>
            </a:endParaRPr>
          </a:p>
        </p:txBody>
      </p:sp>
      <p:pic>
        <p:nvPicPr>
          <p:cNvPr id="258" name="Google Shape;258;p25"/>
          <p:cNvPicPr preferRelativeResize="0"/>
          <p:nvPr/>
        </p:nvPicPr>
        <p:blipFill>
          <a:blip r:embed="rId3">
            <a:alphaModFix/>
          </a:blip>
          <a:stretch>
            <a:fillRect/>
          </a:stretch>
        </p:blipFill>
        <p:spPr>
          <a:xfrm>
            <a:off x="5119625" y="1288176"/>
            <a:ext cx="3592650" cy="2860350"/>
          </a:xfrm>
          <a:prstGeom prst="rect">
            <a:avLst/>
          </a:prstGeom>
          <a:noFill/>
          <a:ln>
            <a:noFill/>
          </a:ln>
        </p:spPr>
      </p:pic>
      <p:sp>
        <p:nvSpPr>
          <p:cNvPr id="259" name="Google Shape;259;p25"/>
          <p:cNvSpPr txBox="1"/>
          <p:nvPr/>
        </p:nvSpPr>
        <p:spPr>
          <a:xfrm>
            <a:off x="2664925" y="2206313"/>
            <a:ext cx="30000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450">
                <a:latin typeface="Lato"/>
                <a:ea typeface="Lato"/>
                <a:cs typeface="Lato"/>
                <a:sym typeface="Lato"/>
              </a:rPr>
              <a:t>likes                 </a:t>
            </a:r>
            <a:endParaRPr sz="1450">
              <a:latin typeface="Lato"/>
              <a:ea typeface="Lato"/>
              <a:cs typeface="Lato"/>
              <a:sym typeface="Lato"/>
            </a:endParaRPr>
          </a:p>
          <a:p>
            <a:pPr indent="0" lvl="0" marL="0" rtl="0" algn="l">
              <a:spcBef>
                <a:spcPts val="0"/>
              </a:spcBef>
              <a:spcAft>
                <a:spcPts val="0"/>
              </a:spcAft>
              <a:buNone/>
            </a:pPr>
            <a:r>
              <a:rPr lang="en-GB" sz="1450">
                <a:latin typeface="Lato"/>
                <a:ea typeface="Lato"/>
                <a:cs typeface="Lato"/>
                <a:sym typeface="Lato"/>
              </a:rPr>
              <a:t>dislikes              </a:t>
            </a:r>
            <a:endParaRPr sz="1450">
              <a:latin typeface="Lato"/>
              <a:ea typeface="Lato"/>
              <a:cs typeface="Lato"/>
              <a:sym typeface="Lato"/>
            </a:endParaRPr>
          </a:p>
          <a:p>
            <a:pPr indent="0" lvl="0" marL="0" rtl="0" algn="l">
              <a:spcBef>
                <a:spcPts val="0"/>
              </a:spcBef>
              <a:spcAft>
                <a:spcPts val="0"/>
              </a:spcAft>
              <a:buNone/>
            </a:pPr>
            <a:r>
              <a:rPr lang="en-GB" sz="1450">
                <a:latin typeface="Lato"/>
                <a:ea typeface="Lato"/>
                <a:cs typeface="Lato"/>
                <a:sym typeface="Lato"/>
              </a:rPr>
              <a:t>comment_count         </a:t>
            </a:r>
            <a:endParaRPr sz="1450">
              <a:latin typeface="Lato"/>
              <a:ea typeface="Lato"/>
              <a:cs typeface="Lato"/>
              <a:sym typeface="Lato"/>
            </a:endParaRPr>
          </a:p>
          <a:p>
            <a:pPr indent="0" lvl="0" marL="0" rtl="0" algn="l">
              <a:spcBef>
                <a:spcPts val="0"/>
              </a:spcBef>
              <a:spcAft>
                <a:spcPts val="0"/>
              </a:spcAft>
              <a:buNone/>
            </a:pPr>
            <a:r>
              <a:rPr lang="en-GB" sz="1450">
                <a:latin typeface="Lato"/>
                <a:ea typeface="Lato"/>
                <a:cs typeface="Lato"/>
                <a:sym typeface="Lato"/>
              </a:rPr>
              <a:t>thumbnail_link       </a:t>
            </a:r>
            <a:endParaRPr sz="1450">
              <a:latin typeface="Lato"/>
              <a:ea typeface="Lato"/>
              <a:cs typeface="Lato"/>
              <a:sym typeface="Lato"/>
            </a:endParaRPr>
          </a:p>
          <a:p>
            <a:pPr indent="0" lvl="0" marL="0" rtl="0" algn="l">
              <a:spcBef>
                <a:spcPts val="0"/>
              </a:spcBef>
              <a:spcAft>
                <a:spcPts val="0"/>
              </a:spcAft>
              <a:buNone/>
            </a:pPr>
            <a:r>
              <a:rPr lang="en-GB" sz="1450">
                <a:latin typeface="Lato"/>
                <a:ea typeface="Lato"/>
                <a:cs typeface="Lato"/>
                <a:sym typeface="Lato"/>
              </a:rPr>
              <a:t>comments_disabled      </a:t>
            </a:r>
            <a:endParaRPr sz="1450">
              <a:latin typeface="Lato"/>
              <a:ea typeface="Lato"/>
              <a:cs typeface="Lato"/>
              <a:sym typeface="Lato"/>
            </a:endParaRPr>
          </a:p>
          <a:p>
            <a:pPr indent="0" lvl="0" marL="0" rtl="0" algn="l">
              <a:spcBef>
                <a:spcPts val="0"/>
              </a:spcBef>
              <a:spcAft>
                <a:spcPts val="0"/>
              </a:spcAft>
              <a:buNone/>
            </a:pPr>
            <a:r>
              <a:rPr lang="en-GB" sz="1450">
                <a:latin typeface="Lato"/>
                <a:ea typeface="Lato"/>
                <a:cs typeface="Lato"/>
                <a:sym typeface="Lato"/>
              </a:rPr>
              <a:t>ratings_disabled       </a:t>
            </a:r>
            <a:endParaRPr sz="1450">
              <a:latin typeface="Lato"/>
              <a:ea typeface="Lato"/>
              <a:cs typeface="Lato"/>
              <a:sym typeface="Lato"/>
            </a:endParaRPr>
          </a:p>
          <a:p>
            <a:pPr indent="0" lvl="0" marL="0" rtl="0" algn="l">
              <a:spcBef>
                <a:spcPts val="0"/>
              </a:spcBef>
              <a:spcAft>
                <a:spcPts val="0"/>
              </a:spcAft>
              <a:buNone/>
            </a:pPr>
            <a:r>
              <a:rPr lang="en-GB" sz="1450">
                <a:latin typeface="Lato"/>
                <a:ea typeface="Lato"/>
                <a:cs typeface="Lato"/>
                <a:sym typeface="Lato"/>
              </a:rPr>
              <a:t>description          </a:t>
            </a:r>
            <a:endParaRPr sz="1450">
              <a:latin typeface="Lato"/>
              <a:ea typeface="Lato"/>
              <a:cs typeface="Lato"/>
              <a:sym typeface="Lato"/>
            </a:endParaRPr>
          </a:p>
          <a:p>
            <a:pPr indent="0" lvl="0" marL="0" rtl="0" algn="l">
              <a:spcBef>
                <a:spcPts val="0"/>
              </a:spcBef>
              <a:spcAft>
                <a:spcPts val="0"/>
              </a:spcAft>
              <a:buNone/>
            </a:pPr>
            <a:r>
              <a:rPr lang="en-GB" sz="1450">
                <a:latin typeface="Lato"/>
                <a:ea typeface="Lato"/>
                <a:cs typeface="Lato"/>
                <a:sym typeface="Lato"/>
              </a:rPr>
              <a:t>label</a:t>
            </a:r>
            <a:r>
              <a:rPr lang="en-GB" sz="1150">
                <a:latin typeface="Lato"/>
                <a:ea typeface="Lato"/>
                <a:cs typeface="Lato"/>
                <a:sym typeface="Lato"/>
              </a:rPr>
              <a:t> (trending:1 /non-trending:0)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3" name="Shape 263"/>
        <p:cNvGrpSpPr/>
        <p:nvPr/>
      </p:nvGrpSpPr>
      <p:grpSpPr>
        <a:xfrm>
          <a:off x="0" y="0"/>
          <a:ext cx="0" cy="0"/>
          <a:chOff x="0" y="0"/>
          <a:chExt cx="0" cy="0"/>
        </a:xfrm>
      </p:grpSpPr>
      <p:sp>
        <p:nvSpPr>
          <p:cNvPr id="264" name="Google Shape;264;p26"/>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a:t>
            </a:r>
            <a:endParaRPr/>
          </a:p>
        </p:txBody>
      </p:sp>
      <p:sp>
        <p:nvSpPr>
          <p:cNvPr id="265" name="Google Shape;265;p26"/>
          <p:cNvSpPr txBox="1"/>
          <p:nvPr/>
        </p:nvSpPr>
        <p:spPr>
          <a:xfrm>
            <a:off x="458111" y="2500675"/>
            <a:ext cx="5265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700">
                <a:solidFill>
                  <a:schemeClr val="dk1"/>
                </a:solidFill>
                <a:latin typeface="Lato"/>
                <a:ea typeface="Lato"/>
                <a:cs typeface="Lato"/>
                <a:sym typeface="Lato"/>
              </a:rPr>
              <a:t>01    | </a:t>
            </a:r>
            <a:r>
              <a:rPr lang="en-GB" sz="1700">
                <a:solidFill>
                  <a:srgbClr val="000000"/>
                </a:solidFill>
                <a:latin typeface="Lato"/>
                <a:ea typeface="Lato"/>
                <a:cs typeface="Lato"/>
                <a:sym typeface="Lato"/>
              </a:rPr>
              <a:t>   </a:t>
            </a:r>
            <a:r>
              <a:rPr lang="en-GB" sz="1700">
                <a:latin typeface="Lato"/>
                <a:ea typeface="Lato"/>
                <a:cs typeface="Lato"/>
                <a:sym typeface="Lato"/>
              </a:rPr>
              <a:t>Removing duplicates</a:t>
            </a:r>
            <a:endParaRPr sz="2100"/>
          </a:p>
        </p:txBody>
      </p:sp>
      <p:sp>
        <p:nvSpPr>
          <p:cNvPr id="266" name="Google Shape;266;p26"/>
          <p:cNvSpPr txBox="1"/>
          <p:nvPr/>
        </p:nvSpPr>
        <p:spPr>
          <a:xfrm>
            <a:off x="458100" y="2761965"/>
            <a:ext cx="83283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700">
                <a:solidFill>
                  <a:schemeClr val="dk1"/>
                </a:solidFill>
                <a:latin typeface="Lato"/>
                <a:ea typeface="Lato"/>
                <a:cs typeface="Lato"/>
                <a:sym typeface="Lato"/>
              </a:rPr>
              <a:t>02    |</a:t>
            </a:r>
            <a:r>
              <a:rPr b="1" lang="en-GB" sz="1700">
                <a:solidFill>
                  <a:srgbClr val="CCCCCC"/>
                </a:solidFill>
                <a:latin typeface="Lato"/>
                <a:ea typeface="Lato"/>
                <a:cs typeface="Lato"/>
                <a:sym typeface="Lato"/>
              </a:rPr>
              <a:t> </a:t>
            </a:r>
            <a:r>
              <a:rPr lang="en-GB" sz="1700">
                <a:solidFill>
                  <a:srgbClr val="53C6A1"/>
                </a:solidFill>
                <a:latin typeface="Lato"/>
                <a:ea typeface="Lato"/>
                <a:cs typeface="Lato"/>
                <a:sym typeface="Lato"/>
              </a:rPr>
              <a:t> </a:t>
            </a:r>
            <a:r>
              <a:rPr lang="en-GB" sz="1700">
                <a:solidFill>
                  <a:srgbClr val="000000"/>
                </a:solidFill>
                <a:latin typeface="Lato"/>
                <a:ea typeface="Lato"/>
                <a:cs typeface="Lato"/>
                <a:sym typeface="Lato"/>
              </a:rPr>
              <a:t>  </a:t>
            </a:r>
            <a:r>
              <a:rPr lang="en-GB" sz="1700">
                <a:latin typeface="Lato"/>
                <a:ea typeface="Lato"/>
                <a:cs typeface="Lato"/>
                <a:sym typeface="Lato"/>
              </a:rPr>
              <a:t>Removing unnecessary columns- video_id,channel_id,thumbnaillink etc</a:t>
            </a:r>
            <a:endParaRPr sz="2100"/>
          </a:p>
        </p:txBody>
      </p:sp>
      <p:sp>
        <p:nvSpPr>
          <p:cNvPr id="267" name="Google Shape;267;p26"/>
          <p:cNvSpPr txBox="1"/>
          <p:nvPr/>
        </p:nvSpPr>
        <p:spPr>
          <a:xfrm>
            <a:off x="458111" y="3023275"/>
            <a:ext cx="5265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700">
                <a:solidFill>
                  <a:schemeClr val="dk1"/>
                </a:solidFill>
                <a:latin typeface="Lato"/>
                <a:ea typeface="Lato"/>
                <a:cs typeface="Lato"/>
                <a:sym typeface="Lato"/>
              </a:rPr>
              <a:t>03    |</a:t>
            </a:r>
            <a:r>
              <a:rPr b="1" lang="en-GB" sz="1700">
                <a:solidFill>
                  <a:srgbClr val="CCCCCC"/>
                </a:solidFill>
                <a:latin typeface="Lato"/>
                <a:ea typeface="Lato"/>
                <a:cs typeface="Lato"/>
                <a:sym typeface="Lato"/>
              </a:rPr>
              <a:t> </a:t>
            </a:r>
            <a:r>
              <a:rPr lang="en-GB" sz="1700">
                <a:solidFill>
                  <a:srgbClr val="000000"/>
                </a:solidFill>
                <a:latin typeface="Lato"/>
                <a:ea typeface="Lato"/>
                <a:cs typeface="Lato"/>
                <a:sym typeface="Lato"/>
              </a:rPr>
              <a:t>   </a:t>
            </a:r>
            <a:r>
              <a:rPr lang="en-GB" sz="1700">
                <a:latin typeface="Lato"/>
                <a:ea typeface="Lato"/>
                <a:cs typeface="Lato"/>
                <a:sym typeface="Lato"/>
              </a:rPr>
              <a:t>Cleaning Tags which contain | as a separator</a:t>
            </a:r>
            <a:endParaRPr sz="2100"/>
          </a:p>
        </p:txBody>
      </p:sp>
      <p:sp>
        <p:nvSpPr>
          <p:cNvPr id="268" name="Google Shape;268;p26"/>
          <p:cNvSpPr txBox="1"/>
          <p:nvPr/>
        </p:nvSpPr>
        <p:spPr>
          <a:xfrm>
            <a:off x="458100" y="3284575"/>
            <a:ext cx="79629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700">
                <a:solidFill>
                  <a:schemeClr val="dk1"/>
                </a:solidFill>
                <a:latin typeface="Lato"/>
                <a:ea typeface="Lato"/>
                <a:cs typeface="Lato"/>
                <a:sym typeface="Lato"/>
              </a:rPr>
              <a:t>04    |</a:t>
            </a:r>
            <a:r>
              <a:rPr b="1" lang="en-GB" sz="1700">
                <a:solidFill>
                  <a:srgbClr val="000000"/>
                </a:solidFill>
                <a:latin typeface="Lato"/>
                <a:ea typeface="Lato"/>
                <a:cs typeface="Lato"/>
                <a:sym typeface="Lato"/>
              </a:rPr>
              <a:t> </a:t>
            </a:r>
            <a:r>
              <a:rPr lang="en-GB" sz="1700">
                <a:solidFill>
                  <a:srgbClr val="000000"/>
                </a:solidFill>
                <a:latin typeface="Lato"/>
                <a:ea typeface="Lato"/>
                <a:cs typeface="Lato"/>
                <a:sym typeface="Lato"/>
              </a:rPr>
              <a:t>   </a:t>
            </a:r>
            <a:r>
              <a:rPr lang="en-GB" sz="1700">
                <a:latin typeface="Lato"/>
                <a:ea typeface="Lato"/>
                <a:cs typeface="Lato"/>
                <a:sym typeface="Lato"/>
              </a:rPr>
              <a:t>Changing publishedAt and trending date to all be in the same format</a:t>
            </a:r>
            <a:endParaRPr sz="1700">
              <a:solidFill>
                <a:srgbClr val="000000"/>
              </a:solidFill>
              <a:latin typeface="Lato"/>
              <a:ea typeface="Lato"/>
              <a:cs typeface="Lato"/>
              <a:sym typeface="Lato"/>
            </a:endParaRPr>
          </a:p>
        </p:txBody>
      </p:sp>
      <p:sp>
        <p:nvSpPr>
          <p:cNvPr id="269" name="Google Shape;269;p26"/>
          <p:cNvSpPr txBox="1"/>
          <p:nvPr/>
        </p:nvSpPr>
        <p:spPr>
          <a:xfrm>
            <a:off x="458097" y="3545875"/>
            <a:ext cx="67587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700">
                <a:solidFill>
                  <a:schemeClr val="dk1"/>
                </a:solidFill>
                <a:latin typeface="Lato"/>
                <a:ea typeface="Lato"/>
                <a:cs typeface="Lato"/>
                <a:sym typeface="Lato"/>
              </a:rPr>
              <a:t>05    | </a:t>
            </a:r>
            <a:r>
              <a:rPr lang="en-GB" sz="1700">
                <a:solidFill>
                  <a:srgbClr val="53C6A1"/>
                </a:solidFill>
                <a:latin typeface="Lato"/>
                <a:ea typeface="Lato"/>
                <a:cs typeface="Lato"/>
                <a:sym typeface="Lato"/>
              </a:rPr>
              <a:t>   </a:t>
            </a:r>
            <a:r>
              <a:rPr lang="en-GB" sz="1700">
                <a:latin typeface="Lato"/>
                <a:ea typeface="Lato"/>
                <a:cs typeface="Lato"/>
                <a:sym typeface="Lato"/>
              </a:rPr>
              <a:t>Converting category_id to actual category names</a:t>
            </a:r>
            <a:endParaRPr sz="2100"/>
          </a:p>
        </p:txBody>
      </p:sp>
      <p:pic>
        <p:nvPicPr>
          <p:cNvPr id="270" name="Google Shape;270;p26"/>
          <p:cNvPicPr preferRelativeResize="0"/>
          <p:nvPr/>
        </p:nvPicPr>
        <p:blipFill rotWithShape="1">
          <a:blip r:embed="rId3">
            <a:alphaModFix/>
          </a:blip>
          <a:srcRect b="25755" l="0" r="7774" t="0"/>
          <a:stretch/>
        </p:blipFill>
        <p:spPr>
          <a:xfrm>
            <a:off x="3636450" y="962625"/>
            <a:ext cx="4938275" cy="1002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